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7" r:id="rId3"/>
    <p:sldId id="258" r:id="rId4"/>
    <p:sldId id="275" r:id="rId5"/>
    <p:sldId id="259" r:id="rId6"/>
    <p:sldId id="260" r:id="rId7"/>
    <p:sldId id="297" r:id="rId8"/>
    <p:sldId id="299" r:id="rId9"/>
    <p:sldId id="298" r:id="rId10"/>
    <p:sldId id="276" r:id="rId11"/>
    <p:sldId id="311" r:id="rId12"/>
    <p:sldId id="261" r:id="rId13"/>
    <p:sldId id="301" r:id="rId14"/>
    <p:sldId id="313" r:id="rId15"/>
    <p:sldId id="314" r:id="rId16"/>
    <p:sldId id="302" r:id="rId17"/>
    <p:sldId id="303" r:id="rId18"/>
    <p:sldId id="304" r:id="rId19"/>
    <p:sldId id="305" r:id="rId20"/>
    <p:sldId id="312" r:id="rId21"/>
    <p:sldId id="300" r:id="rId22"/>
    <p:sldId id="262" r:id="rId23"/>
    <p:sldId id="274" r:id="rId2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986">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2"/>
  </p:normalViewPr>
  <p:slideViewPr>
    <p:cSldViewPr snapToGrid="0" showGuides="1">
      <p:cViewPr varScale="1">
        <p:scale>
          <a:sx n="90" d="100"/>
          <a:sy n="90" d="100"/>
        </p:scale>
        <p:origin x="896" y="200"/>
      </p:cViewPr>
      <p:guideLst>
        <p:guide orient="horz" pos="2160"/>
        <p:guide orient="horz" pos="986"/>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anose="020F030202020403020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anose="020F030202020403020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hyperlink" Target="HIPO%2525252525E5%25252525259B%2525252525BE.graff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05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05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3077" name="任意多边形 10"/>
          <p:cNvSpPr/>
          <p:nvPr/>
        </p:nvSpPr>
        <p:spPr>
          <a:xfrm rot="5400000">
            <a:off x="8237538"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3078" name="任意多边形 11"/>
          <p:cNvSpPr/>
          <p:nvPr/>
        </p:nvSpPr>
        <p:spPr>
          <a:xfrm rot="-5400000" flipH="1">
            <a:off x="1611313"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grpSp>
        <p:nvGrpSpPr>
          <p:cNvPr id="3079" name="Group 7"/>
          <p:cNvGrpSpPr/>
          <p:nvPr/>
        </p:nvGrpSpPr>
        <p:grpSpPr>
          <a:xfrm>
            <a:off x="2675891" y="1682115"/>
            <a:ext cx="6838950" cy="1915787"/>
            <a:chOff x="-943639" y="205853"/>
            <a:chExt cx="6839164" cy="1916843"/>
          </a:xfrm>
        </p:grpSpPr>
        <p:sp>
          <p:nvSpPr>
            <p:cNvPr id="2060" name="文本框 6"/>
            <p:cNvSpPr/>
            <p:nvPr/>
          </p:nvSpPr>
          <p:spPr>
            <a:xfrm>
              <a:off x="-943639" y="205853"/>
              <a:ext cx="6839164" cy="1322799"/>
            </a:xfrm>
            <a:prstGeom prst="rect">
              <a:avLst/>
            </a:prstGeom>
            <a:noFill/>
            <a:ln w="9525">
              <a:noFill/>
            </a:ln>
          </p:spPr>
          <p:txBody>
            <a:bodyPr wrap="none">
              <a:spAutoFit/>
            </a:bodyPr>
            <a:lstStyle/>
            <a:p>
              <a:pPr algn="ctr"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sym typeface="+mn-ea"/>
                </a:rPr>
                <a:t>Android战棋类手机游戏应用</a:t>
              </a:r>
              <a:endParaRPr lang="zh-CN" altLang="en-US" sz="40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sym typeface="+mn-ea"/>
                </a:rPr>
                <a:t>详细说明书</a:t>
              </a:r>
            </a:p>
          </p:txBody>
        </p:sp>
        <p:sp>
          <p:nvSpPr>
            <p:cNvPr id="2061" name="文本框 9"/>
            <p:cNvSpPr/>
            <p:nvPr/>
          </p:nvSpPr>
          <p:spPr>
            <a:xfrm>
              <a:off x="14427" y="1600438"/>
              <a:ext cx="4707403" cy="522258"/>
            </a:xfrm>
            <a:prstGeom prst="rect">
              <a:avLst/>
            </a:prstGeom>
            <a:noFill/>
            <a:ln w="9525">
              <a:noFill/>
            </a:ln>
          </p:spPr>
          <p:txBody>
            <a:bodyPr wrap="none">
              <a:spAutoFit/>
            </a:bodyPr>
            <a:lstStyle/>
            <a:p>
              <a:pPr algn="l"/>
              <a:r>
                <a:rPr lang="en-US" altLang="zh-CN" sz="2800" dirty="0">
                  <a:solidFill>
                    <a:schemeClr val="bg1"/>
                  </a:solidFill>
                  <a:latin typeface="Calibri" panose="020F0502020204030204" pitchFamily="34" charset="0"/>
                  <a:cs typeface="Calibri" panose="020F0502020204030204" pitchFamily="34" charset="0"/>
                  <a:sym typeface="Calibri" panose="020F0502020204030204" pitchFamily="34" charset="0"/>
                </a:rPr>
                <a:t>Zhejiang University City College</a:t>
              </a:r>
            </a:p>
          </p:txBody>
        </p:sp>
      </p:grpSp>
      <p:sp>
        <p:nvSpPr>
          <p:cNvPr id="20" name="Freeform 7"/>
          <p:cNvSpPr>
            <a:spLocks noChangeAspect="1" noEditPoints="1"/>
          </p:cNvSpPr>
          <p:nvPr/>
        </p:nvSpPr>
        <p:spPr bwMode="auto">
          <a:xfrm>
            <a:off x="4902200" y="5542915"/>
            <a:ext cx="609600" cy="61531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6"/>
          <p:cNvSpPr txBox="1"/>
          <p:nvPr/>
        </p:nvSpPr>
        <p:spPr>
          <a:xfrm>
            <a:off x="5718175" y="5662930"/>
            <a:ext cx="1885950" cy="397510"/>
          </a:xfrm>
          <a:prstGeom prst="rect">
            <a:avLst/>
          </a:prstGeom>
          <a:noFill/>
        </p:spPr>
        <p:txBody>
          <a:bodyPr wrap="squar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组号：</a:t>
            </a:r>
            <a:r>
              <a:rPr lang="en-US" altLang="zh-CN" b="1" dirty="0" smtClean="0">
                <a:solidFill>
                  <a:schemeClr val="bg1"/>
                </a:solidFill>
                <a:latin typeface="微软雅黑" panose="020B0503020204020204" pitchFamily="34" charset="-122"/>
                <a:ea typeface="微软雅黑" panose="020B0503020204020204" pitchFamily="34" charset="-122"/>
              </a:rPr>
              <a:t>G02</a:t>
            </a:r>
          </a:p>
        </p:txBody>
      </p:sp>
      <p:sp>
        <p:nvSpPr>
          <p:cNvPr id="18" name="TextBox 7"/>
          <p:cNvSpPr txBox="1"/>
          <p:nvPr/>
        </p:nvSpPr>
        <p:spPr>
          <a:xfrm>
            <a:off x="1285240" y="5652135"/>
            <a:ext cx="2682240" cy="397510"/>
          </a:xfrm>
          <a:prstGeom prst="rect">
            <a:avLst/>
          </a:prstGeom>
          <a:noFill/>
        </p:spPr>
        <p:txBody>
          <a:bodyPr wrap="square" lIns="91416" tIns="45708" rIns="91416" bIns="45708">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指导老师：杨枨 </a:t>
            </a:r>
          </a:p>
        </p:txBody>
      </p:sp>
      <p:sp>
        <p:nvSpPr>
          <p:cNvPr id="19" name="Freeform 8"/>
          <p:cNvSpPr>
            <a:spLocks noChangeAspect="1" noEditPoints="1"/>
          </p:cNvSpPr>
          <p:nvPr/>
        </p:nvSpPr>
        <p:spPr bwMode="auto">
          <a:xfrm>
            <a:off x="541655" y="5542915"/>
            <a:ext cx="612775" cy="615315"/>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Freeform 7"/>
          <p:cNvSpPr>
            <a:spLocks noChangeAspect="1" noEditPoints="1"/>
          </p:cNvSpPr>
          <p:nvPr/>
        </p:nvSpPr>
        <p:spPr bwMode="auto">
          <a:xfrm>
            <a:off x="8768715" y="5553710"/>
            <a:ext cx="609600" cy="61531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609455" y="5652135"/>
            <a:ext cx="2306955" cy="397510"/>
          </a:xfrm>
          <a:prstGeom prst="rect">
            <a:avLst/>
          </a:prstGeom>
          <a:noFill/>
        </p:spPr>
        <p:txBody>
          <a:bodyPr wrap="squar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模板：国标</a:t>
            </a:r>
            <a:r>
              <a:rPr lang="en-US" altLang="zh-CN" b="1" dirty="0" smtClean="0">
                <a:solidFill>
                  <a:schemeClr val="bg1"/>
                </a:solidFill>
                <a:latin typeface="微软雅黑" panose="020B0503020204020204" pitchFamily="34" charset="-122"/>
                <a:ea typeface="微软雅黑" panose="020B0503020204020204" pitchFamily="34" charset="-122"/>
              </a:rPr>
              <a:t>88</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par>
                                <p:cTn id="9" presetID="63" presetClass="path" presetSubtype="0" fill="hold" nodeType="withEffect">
                                  <p:stCondLst>
                                    <p:cond delay="0"/>
                                  </p:stCondLst>
                                  <p:childTnLst>
                                    <p:animMotion origin="layout" path="M -0.24518 2.59259E-6 L -2.5E-6 2.59259E-6 " pathEditMode="relative" rAng="0" ptsTypes="AA">
                                      <p:cBhvr>
                                        <p:cTn id="10" dur="1250" fill="hold"/>
                                        <p:tgtEl>
                                          <p:spTgt spid="3077"/>
                                        </p:tgtEl>
                                        <p:attrNameLst>
                                          <p:attrName>ppt_x</p:attrName>
                                          <p:attrName>ppt_y</p:attrName>
                                        </p:attrNameLst>
                                      </p:cBhvr>
                                      <p:rCtr x="1226600" y="0"/>
                                    </p:animMotion>
                                  </p:childTnLst>
                                </p:cTn>
                              </p:par>
                              <p:par>
                                <p:cTn id="11" presetID="35" presetClass="path" presetSubtype="0" fill="hold" nodeType="withEffect">
                                  <p:stCondLst>
                                    <p:cond delay="0"/>
                                  </p:stCondLst>
                                  <p:childTnLst>
                                    <p:animMotion origin="layout" path="M 0.24674 2.59259E-6 L 5E-6 2.59259E-6 " pathEditMode="relative" rAng="0" ptsTypes="AA">
                                      <p:cBhvr>
                                        <p:cTn id="12" dur="1250" fill="hold"/>
                                        <p:tgtEl>
                                          <p:spTgt spid="3078"/>
                                        </p:tgtEl>
                                        <p:attrNameLst>
                                          <p:attrName>ppt_x</p:attrName>
                                          <p:attrName>ppt_y</p:attrName>
                                        </p:attrNameLst>
                                      </p:cBhvr>
                                      <p:rCtr x="-1242200" y="0"/>
                                    </p:animMotion>
                                  </p:childTnLst>
                                </p:cTn>
                              </p:par>
                              <p:par>
                                <p:cTn id="13" presetID="16" presetClass="entr" presetSubtype="37" fill="hold" nodeType="withEffect">
                                  <p:stCondLst>
                                    <p:cond delay="0"/>
                                  </p:stCondLst>
                                  <p:childTnLst>
                                    <p:set>
                                      <p:cBhvr>
                                        <p:cTn id="14" dur="1" fill="hold">
                                          <p:stCondLst>
                                            <p:cond delay="0"/>
                                          </p:stCondLst>
                                        </p:cTn>
                                        <p:tgtEl>
                                          <p:spTgt spid="3079"/>
                                        </p:tgtEl>
                                        <p:attrNameLst>
                                          <p:attrName>style.visibility</p:attrName>
                                        </p:attrNameLst>
                                      </p:cBhvr>
                                      <p:to>
                                        <p:strVal val="visible"/>
                                      </p:to>
                                    </p:set>
                                    <p:animEffect filter="barn(outVertical)">
                                      <p:cBhvr>
                                        <p:cTn id="15" dur="1250"/>
                                        <p:tgtEl>
                                          <p:spTgt spid="3079"/>
                                        </p:tgtEl>
                                      </p:cBhvr>
                                    </p:animEffect>
                                  </p:childTnLst>
                                </p:cTn>
                              </p:par>
                            </p:childTnLst>
                          </p:cTn>
                        </p:par>
                        <p:par>
                          <p:cTn id="16" fill="hold">
                            <p:stCondLst>
                              <p:cond delay="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07899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hlinkClick r:id="rId3" action="ppaction://hlinkfile"/>
              </a:rPr>
              <a:t>HIPO</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hlinkClick r:id="rId3" action="ppaction://hlinkfile"/>
              </a:rPr>
              <a:t>图</a:t>
            </a:r>
            <a:endPar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3243580" cy="829945"/>
          </a:xfrm>
          <a:prstGeom prst="rect">
            <a:avLst/>
          </a:prstGeom>
          <a:noFill/>
          <a:ln w="9525">
            <a:noFill/>
          </a:ln>
        </p:spPr>
        <p:txBody>
          <a:bodyPr wrap="none">
            <a:spAutoFit/>
          </a:bodyPr>
          <a:lstStyle/>
          <a:p>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系统模块图</a:t>
            </a:r>
          </a:p>
        </p:txBody>
      </p:sp>
      <p:pic>
        <p:nvPicPr>
          <p:cNvPr id="4" name="图片 3"/>
          <p:cNvPicPr>
            <a:picLocks noChangeAspect="1"/>
          </p:cNvPicPr>
          <p:nvPr/>
        </p:nvPicPr>
        <p:blipFill>
          <a:blip r:embed="rId3"/>
          <a:stretch>
            <a:fillRect/>
          </a:stretch>
        </p:blipFill>
        <p:spPr>
          <a:xfrm>
            <a:off x="485775" y="1341120"/>
            <a:ext cx="11108055" cy="284353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738755"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Jackson</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296" y="0"/>
            <a:ext cx="3249906" cy="685800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738755"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Jackson</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0"/>
            <a:ext cx="2351732" cy="6858000"/>
          </a:xfrm>
          <a:prstGeom prst="rect">
            <a:avLst/>
          </a:prstGeom>
        </p:spPr>
      </p:pic>
    </p:spTree>
    <p:extLst>
      <p:ext uri="{BB962C8B-B14F-4D97-AF65-F5344CB8AC3E}">
        <p14:creationId xmlns:p14="http://schemas.microsoft.com/office/powerpoint/2010/main" val="687627505"/>
      </p:ext>
    </p:extLst>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738755"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Jackson</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0"/>
            <a:ext cx="3793331" cy="6858000"/>
          </a:xfrm>
          <a:prstGeom prst="rect">
            <a:avLst/>
          </a:prstGeom>
        </p:spPr>
      </p:pic>
    </p:spTree>
    <p:extLst>
      <p:ext uri="{BB962C8B-B14F-4D97-AF65-F5344CB8AC3E}">
        <p14:creationId xmlns:p14="http://schemas.microsoft.com/office/powerpoint/2010/main" val="159137098"/>
      </p:ext>
    </p:extLst>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167132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N-S</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2" name="图片 1"/>
          <p:cNvPicPr>
            <a:picLocks noChangeAspect="1"/>
          </p:cNvPicPr>
          <p:nvPr/>
        </p:nvPicPr>
        <p:blipFill>
          <a:blip r:embed="rId3"/>
          <a:stretch>
            <a:fillRect/>
          </a:stretch>
        </p:blipFill>
        <p:spPr>
          <a:xfrm>
            <a:off x="5914390" y="4330065"/>
            <a:ext cx="5899150" cy="2071370"/>
          </a:xfrm>
          <a:prstGeom prst="rect">
            <a:avLst/>
          </a:prstGeom>
        </p:spPr>
      </p:pic>
      <p:pic>
        <p:nvPicPr>
          <p:cNvPr id="3" name="图片 2" descr="GW}6)8G`AMTFC{ZI2EJ@T%8"/>
          <p:cNvPicPr>
            <a:picLocks noChangeAspect="1"/>
          </p:cNvPicPr>
          <p:nvPr/>
        </p:nvPicPr>
        <p:blipFill>
          <a:blip r:embed="rId4"/>
          <a:stretch>
            <a:fillRect/>
          </a:stretch>
        </p:blipFill>
        <p:spPr>
          <a:xfrm>
            <a:off x="5914390" y="1139825"/>
            <a:ext cx="5898515" cy="2279015"/>
          </a:xfrm>
          <a:prstGeom prst="rect">
            <a:avLst/>
          </a:prstGeom>
        </p:spPr>
      </p:pic>
      <p:pic>
        <p:nvPicPr>
          <p:cNvPr id="4" name="图片 3"/>
          <p:cNvPicPr>
            <a:picLocks noChangeAspect="1"/>
          </p:cNvPicPr>
          <p:nvPr/>
        </p:nvPicPr>
        <p:blipFill>
          <a:blip r:embed="rId5"/>
          <a:stretch>
            <a:fillRect/>
          </a:stretch>
        </p:blipFill>
        <p:spPr>
          <a:xfrm>
            <a:off x="758825" y="1139825"/>
            <a:ext cx="4754245" cy="5262245"/>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019300" cy="829945"/>
          </a:xfrm>
          <a:prstGeom prst="rect">
            <a:avLst/>
          </a:prstGeom>
          <a:noFill/>
          <a:ln w="9525">
            <a:noFill/>
          </a:ln>
        </p:spPr>
        <p:txBody>
          <a:bodyPr wrap="none">
            <a:spAutoFit/>
          </a:bodyPr>
          <a:lstStyle/>
          <a:p>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伪代码</a:t>
            </a:r>
          </a:p>
        </p:txBody>
      </p:sp>
      <p:sp>
        <p:nvSpPr>
          <p:cNvPr id="2" name="文本框 1"/>
          <p:cNvSpPr txBox="1"/>
          <p:nvPr/>
        </p:nvSpPr>
        <p:spPr>
          <a:xfrm>
            <a:off x="247650" y="1144270"/>
            <a:ext cx="5928995" cy="5015865"/>
          </a:xfrm>
          <a:prstGeom prst="rect">
            <a:avLst/>
          </a:prstGeom>
          <a:noFill/>
        </p:spPr>
        <p:txBody>
          <a:bodyPr wrap="square" rtlCol="0">
            <a:spAutoFit/>
          </a:bodyPr>
          <a:lstStyle/>
          <a:p>
            <a:r>
              <a:rPr lang="zh-CN" altLang="en-US" sz="2000" b="1">
                <a:solidFill>
                  <a:schemeClr val="bg1"/>
                </a:solidFill>
              </a:rPr>
              <a:t>procedure &lt;用户登录&gt; interface&lt;jdbc请求对象&gt;</a:t>
            </a:r>
          </a:p>
          <a:p>
            <a:r>
              <a:rPr lang="zh-CN" altLang="en-US" sz="2000" b="1">
                <a:solidFill>
                  <a:schemeClr val="bg1"/>
                </a:solidFill>
              </a:rPr>
              <a:t>begin</a:t>
            </a:r>
          </a:p>
          <a:p>
            <a:r>
              <a:rPr lang="zh-CN" altLang="en-US" sz="2000" b="1">
                <a:solidFill>
                  <a:schemeClr val="bg1"/>
                </a:solidFill>
              </a:rPr>
              <a:t>    连接数据库</a:t>
            </a:r>
          </a:p>
          <a:p>
            <a:r>
              <a:rPr lang="zh-CN" altLang="en-US" sz="2000" b="1">
                <a:solidFill>
                  <a:schemeClr val="bg1"/>
                </a:solidFill>
              </a:rPr>
              <a:t>    if &lt;请求是get请求&gt; then</a:t>
            </a:r>
          </a:p>
          <a:p>
            <a:r>
              <a:rPr lang="zh-CN" altLang="en-US" sz="2000" b="1">
                <a:solidFill>
                  <a:schemeClr val="bg1"/>
                </a:solidFill>
              </a:rPr>
              <a:t>        获取账号密码输入</a:t>
            </a:r>
          </a:p>
          <a:p>
            <a:r>
              <a:rPr lang="zh-CN" altLang="en-US" sz="2000" b="1">
                <a:solidFill>
                  <a:schemeClr val="bg1"/>
                </a:solidFill>
              </a:rPr>
              <a:t>        begin &lt;遍历数据库用户信息查询&gt;</a:t>
            </a:r>
          </a:p>
          <a:p>
            <a:r>
              <a:rPr lang="zh-CN" altLang="en-US" sz="2000" b="1">
                <a:solidFill>
                  <a:schemeClr val="bg1"/>
                </a:solidFill>
              </a:rPr>
              <a:t>            if 对象合法 then</a:t>
            </a:r>
          </a:p>
          <a:p>
            <a:r>
              <a:rPr lang="zh-CN" altLang="en-US" sz="2000" b="1">
                <a:solidFill>
                  <a:schemeClr val="bg1"/>
                </a:solidFill>
              </a:rPr>
              <a:t>登陆数据库</a:t>
            </a:r>
          </a:p>
          <a:p>
            <a:r>
              <a:rPr lang="zh-CN" altLang="en-US" sz="2000" b="1">
                <a:solidFill>
                  <a:schemeClr val="bg1"/>
                </a:solidFill>
              </a:rPr>
              <a:t>                print ‘用户个人游戏界面’</a:t>
            </a:r>
          </a:p>
          <a:p>
            <a:r>
              <a:rPr lang="zh-CN" altLang="en-US" sz="2000" b="1">
                <a:solidFill>
                  <a:schemeClr val="bg1"/>
                </a:solidFill>
              </a:rPr>
              <a:t>                return succeed</a:t>
            </a:r>
          </a:p>
          <a:p>
            <a:r>
              <a:rPr lang="zh-CN" altLang="en-US" sz="2000" b="1">
                <a:solidFill>
                  <a:schemeClr val="bg1"/>
                </a:solidFill>
              </a:rPr>
              <a:t>            else</a:t>
            </a:r>
          </a:p>
          <a:p>
            <a:r>
              <a:rPr lang="zh-CN" altLang="en-US" sz="2000" b="1">
                <a:solidFill>
                  <a:schemeClr val="bg1"/>
                </a:solidFill>
              </a:rPr>
              <a:t>                return failed </a:t>
            </a:r>
          </a:p>
          <a:p>
            <a:r>
              <a:rPr lang="zh-CN" altLang="en-US" sz="2000" b="1">
                <a:solidFill>
                  <a:schemeClr val="bg1"/>
                </a:solidFill>
              </a:rPr>
              <a:t>        end</a:t>
            </a:r>
          </a:p>
          <a:p>
            <a:r>
              <a:rPr lang="zh-CN" altLang="en-US" sz="2000" b="1">
                <a:solidFill>
                  <a:schemeClr val="bg1"/>
                </a:solidFill>
              </a:rPr>
              <a:t>    else</a:t>
            </a:r>
          </a:p>
          <a:p>
            <a:r>
              <a:rPr lang="zh-CN" altLang="en-US" sz="2000" b="1">
                <a:solidFill>
                  <a:schemeClr val="bg1"/>
                </a:solidFill>
              </a:rPr>
              <a:t>       return failed</a:t>
            </a:r>
          </a:p>
          <a:p>
            <a:r>
              <a:rPr lang="zh-CN" altLang="en-US" sz="2000" b="1">
                <a:solidFill>
                  <a:schemeClr val="bg1"/>
                </a:solidFill>
              </a:rPr>
              <a:t>end</a:t>
            </a:r>
          </a:p>
        </p:txBody>
      </p:sp>
      <p:sp>
        <p:nvSpPr>
          <p:cNvPr id="3" name="文本框 2"/>
          <p:cNvSpPr txBox="1"/>
          <p:nvPr/>
        </p:nvSpPr>
        <p:spPr>
          <a:xfrm>
            <a:off x="6296660" y="918845"/>
            <a:ext cx="5968365" cy="5939155"/>
          </a:xfrm>
          <a:prstGeom prst="rect">
            <a:avLst/>
          </a:prstGeom>
          <a:noFill/>
        </p:spPr>
        <p:txBody>
          <a:bodyPr wrap="square" rtlCol="0">
            <a:spAutoFit/>
          </a:bodyPr>
          <a:lstStyle/>
          <a:p>
            <a:r>
              <a:rPr lang="zh-CN" altLang="en-US" sz="2000" b="1">
                <a:solidFill>
                  <a:schemeClr val="bg1"/>
                </a:solidFill>
              </a:rPr>
              <a:t>procedure &lt;攻击请求&gt; interface&lt;jdbc请求对象&gt;</a:t>
            </a:r>
          </a:p>
          <a:p>
            <a:r>
              <a:rPr lang="zh-CN" altLang="en-US" sz="2000" b="1">
                <a:solidFill>
                  <a:schemeClr val="bg1"/>
                </a:solidFill>
              </a:rPr>
              <a:t>begin</a:t>
            </a:r>
          </a:p>
          <a:p>
            <a:r>
              <a:rPr lang="zh-CN" altLang="en-US" sz="2000" b="1">
                <a:solidFill>
                  <a:schemeClr val="bg1"/>
                </a:solidFill>
              </a:rPr>
              <a:t>    连接数据库</a:t>
            </a:r>
          </a:p>
          <a:p>
            <a:r>
              <a:rPr lang="zh-CN" altLang="en-US" sz="2000" b="1">
                <a:solidFill>
                  <a:schemeClr val="bg1"/>
                </a:solidFill>
              </a:rPr>
              <a:t>    if &lt;请求是get请求&gt; then</a:t>
            </a:r>
          </a:p>
          <a:p>
            <a:r>
              <a:rPr lang="zh-CN" altLang="en-US" sz="2000" b="1">
                <a:solidFill>
                  <a:schemeClr val="bg1"/>
                </a:solidFill>
              </a:rPr>
              <a:t>        获取对象和目标信息</a:t>
            </a:r>
          </a:p>
          <a:p>
            <a:r>
              <a:rPr lang="zh-CN" altLang="en-US" sz="2000" b="1">
                <a:solidFill>
                  <a:schemeClr val="bg1"/>
                </a:solidFill>
              </a:rPr>
              <a:t>        begin &lt;对目标对象进行攻击&gt;</a:t>
            </a:r>
          </a:p>
          <a:p>
            <a:r>
              <a:rPr lang="zh-CN" altLang="en-US" sz="2000" b="1">
                <a:solidFill>
                  <a:schemeClr val="bg1"/>
                </a:solidFill>
              </a:rPr>
              <a:t>            if 攻击请求合理 then</a:t>
            </a:r>
          </a:p>
          <a:p>
            <a:r>
              <a:rPr lang="zh-CN" altLang="en-US" sz="2000" b="1">
                <a:solidFill>
                  <a:schemeClr val="bg1"/>
                </a:solidFill>
              </a:rPr>
              <a:t>                print ‘攻击’界面</a:t>
            </a:r>
          </a:p>
          <a:p>
            <a:r>
              <a:rPr lang="zh-CN" altLang="en-US" sz="2000" b="1">
                <a:solidFill>
                  <a:schemeClr val="bg1"/>
                </a:solidFill>
              </a:rPr>
              <a:t>执行数据库update语句 from products</a:t>
            </a:r>
          </a:p>
          <a:p>
            <a:r>
              <a:rPr lang="zh-CN" altLang="en-US" sz="2000" b="1">
                <a:solidFill>
                  <a:schemeClr val="bg1"/>
                </a:solidFill>
              </a:rPr>
              <a:t>If 攻击目标未死亡 then</a:t>
            </a:r>
          </a:p>
          <a:p>
            <a:r>
              <a:rPr lang="zh-CN" altLang="en-US" sz="2000" b="1">
                <a:solidFill>
                  <a:schemeClr val="bg1"/>
                </a:solidFill>
              </a:rPr>
              <a:t>执行数据库update语句 from products</a:t>
            </a:r>
          </a:p>
          <a:p>
            <a:r>
              <a:rPr lang="zh-CN" altLang="en-US" sz="2000" b="1">
                <a:solidFill>
                  <a:schemeClr val="bg1"/>
                </a:solidFill>
              </a:rPr>
              <a:t>Print ‘攻击’界面</a:t>
            </a:r>
          </a:p>
          <a:p>
            <a:r>
              <a:rPr lang="zh-CN" altLang="en-US" sz="2000" b="1">
                <a:solidFill>
                  <a:schemeClr val="bg1"/>
                </a:solidFill>
              </a:rPr>
              <a:t>                return succeed</a:t>
            </a:r>
          </a:p>
          <a:p>
            <a:r>
              <a:rPr lang="zh-CN" altLang="en-US" sz="2000" b="1">
                <a:solidFill>
                  <a:schemeClr val="bg1"/>
                </a:solidFill>
              </a:rPr>
              <a:t>            else</a:t>
            </a:r>
          </a:p>
          <a:p>
            <a:r>
              <a:rPr lang="zh-CN" altLang="en-US" sz="2000" b="1">
                <a:solidFill>
                  <a:schemeClr val="bg1"/>
                </a:solidFill>
              </a:rPr>
              <a:t>                return failed </a:t>
            </a:r>
          </a:p>
          <a:p>
            <a:r>
              <a:rPr lang="zh-CN" altLang="en-US" sz="2000" b="1">
                <a:solidFill>
                  <a:schemeClr val="bg1"/>
                </a:solidFill>
              </a:rPr>
              <a:t>        end</a:t>
            </a:r>
          </a:p>
          <a:p>
            <a:r>
              <a:rPr lang="zh-CN" altLang="en-US" sz="2000" b="1">
                <a:solidFill>
                  <a:schemeClr val="bg1"/>
                </a:solidFill>
              </a:rPr>
              <a:t>    else</a:t>
            </a:r>
          </a:p>
          <a:p>
            <a:r>
              <a:rPr lang="zh-CN" altLang="en-US" sz="2000" b="1">
                <a:solidFill>
                  <a:schemeClr val="bg1"/>
                </a:solidFill>
              </a:rPr>
              <a:t>       return failed</a:t>
            </a:r>
          </a:p>
          <a:p>
            <a:r>
              <a:rPr lang="zh-CN" altLang="en-US" sz="2000" b="1">
                <a:solidFill>
                  <a:schemeClr val="bg1"/>
                </a:solidFill>
              </a:rPr>
              <a:t>end</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47625"/>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3"/>
          <a:stretch>
            <a:fillRect/>
          </a:stretch>
        </p:blipFill>
        <p:spPr>
          <a:xfrm>
            <a:off x="88265" y="-47625"/>
            <a:ext cx="11868150" cy="4215130"/>
          </a:xfrm>
          <a:prstGeom prst="rect">
            <a:avLst/>
          </a:prstGeom>
        </p:spPr>
      </p:pic>
      <p:pic>
        <p:nvPicPr>
          <p:cNvPr id="5" name="图片 4"/>
          <p:cNvPicPr>
            <a:picLocks noChangeAspect="1"/>
          </p:cNvPicPr>
          <p:nvPr/>
        </p:nvPicPr>
        <p:blipFill>
          <a:blip r:embed="rId4"/>
          <a:stretch>
            <a:fillRect/>
          </a:stretch>
        </p:blipFill>
        <p:spPr>
          <a:xfrm>
            <a:off x="88265" y="4044950"/>
            <a:ext cx="11885930" cy="2813050"/>
          </a:xfrm>
          <a:prstGeom prst="rect">
            <a:avLst/>
          </a:prstGeom>
        </p:spPr>
      </p:pic>
    </p:spTree>
  </p:cSld>
  <p:clrMapOvr>
    <a:masterClrMapping/>
  </p:clrMapOvr>
  <p:transition spd="med" advClick="0" advTm="0">
    <p:pull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11074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gantt</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4" name="图片 3"/>
          <p:cNvPicPr>
            <a:picLocks noChangeAspect="1"/>
          </p:cNvPicPr>
          <p:nvPr/>
        </p:nvPicPr>
        <p:blipFill>
          <a:blip r:embed="rId3"/>
          <a:stretch>
            <a:fillRect/>
          </a:stretch>
        </p:blipFill>
        <p:spPr>
          <a:xfrm>
            <a:off x="91440" y="1676400"/>
            <a:ext cx="12008485" cy="350520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941283" cy="830997"/>
          </a:xfrm>
          <a:prstGeom prst="rect">
            <a:avLst/>
          </a:prstGeom>
          <a:noFill/>
          <a:ln w="9525">
            <a:noFill/>
          </a:ln>
        </p:spPr>
        <p:txBody>
          <a:bodyPr wrap="none">
            <a:spAutoFit/>
          </a:bodyPr>
          <a:lstStyle/>
          <a:p>
            <a:r>
              <a:rPr lang="en-US" altLang="zh-CN" sz="4800" b="1" dirty="0" err="1" smtClean="0">
                <a:solidFill>
                  <a:schemeClr val="bg1"/>
                </a:solidFill>
                <a:latin typeface="Calibri" panose="020F0502020204030204" pitchFamily="34" charset="0"/>
                <a:cs typeface="Calibri" panose="020F0502020204030204" pitchFamily="34" charset="0"/>
                <a:sym typeface="Calibri" panose="020F0502020204030204" pitchFamily="34" charset="0"/>
              </a:rPr>
              <a:t>Git</a:t>
            </a:r>
            <a:endPar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2" name="图片 1"/>
          <p:cNvPicPr>
            <a:picLocks noChangeAspect="1"/>
          </p:cNvPicPr>
          <p:nvPr/>
        </p:nvPicPr>
        <p:blipFill>
          <a:blip r:embed="rId3"/>
          <a:stretch>
            <a:fillRect/>
          </a:stretch>
        </p:blipFill>
        <p:spPr>
          <a:xfrm>
            <a:off x="2160587" y="1158875"/>
            <a:ext cx="7870825" cy="5168900"/>
          </a:xfrm>
          <a:prstGeom prst="rect">
            <a:avLst/>
          </a:prstGeom>
        </p:spPr>
      </p:pic>
    </p:spTree>
    <p:extLst>
      <p:ext uri="{BB962C8B-B14F-4D97-AF65-F5344CB8AC3E}">
        <p14:creationId xmlns:p14="http://schemas.microsoft.com/office/powerpoint/2010/main" val="2065304593"/>
      </p:ext>
    </p:extLst>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307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307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5125" name="矩形 1"/>
          <p:cNvSpPr/>
          <p:nvPr/>
        </p:nvSpPr>
        <p:spPr>
          <a:xfrm>
            <a:off x="0" y="895350"/>
            <a:ext cx="12192000" cy="596265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126" name="文本框 2"/>
          <p:cNvSpPr/>
          <p:nvPr/>
        </p:nvSpPr>
        <p:spPr>
          <a:xfrm>
            <a:off x="247650" y="55563"/>
            <a:ext cx="1544955"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目 录</a:t>
            </a:r>
            <a:endParaRPr lang="zh-CN" sz="4800" b="1" dirty="0">
              <a:solidFill>
                <a:schemeClr val="bg1"/>
              </a:solidFill>
              <a:latin typeface="Calibri" panose="020F0502020204030204" pitchFamily="34" charset="0"/>
              <a:sym typeface="宋体" panose="02010600030101010101" pitchFamily="2" charset="-122"/>
            </a:endParaRPr>
          </a:p>
        </p:txBody>
      </p:sp>
      <p:sp>
        <p:nvSpPr>
          <p:cNvPr id="5132" name="直接连接符 17"/>
          <p:cNvSpPr/>
          <p:nvPr/>
        </p:nvSpPr>
        <p:spPr>
          <a:xfrm>
            <a:off x="1328738" y="2281238"/>
            <a:ext cx="755650" cy="1587"/>
          </a:xfrm>
          <a:prstGeom prst="line">
            <a:avLst/>
          </a:prstGeom>
          <a:ln w="44450" cap="rnd" cmpd="sng">
            <a:solidFill>
              <a:srgbClr val="249F86"/>
            </a:solidFill>
            <a:prstDash val="solid"/>
            <a:bevel/>
            <a:headEnd type="none" w="med" len="med"/>
            <a:tailEnd type="none" w="med" len="med"/>
          </a:ln>
        </p:spPr>
      </p:sp>
      <p:sp>
        <p:nvSpPr>
          <p:cNvPr id="5133" name="文本框 19"/>
          <p:cNvSpPr/>
          <p:nvPr/>
        </p:nvSpPr>
        <p:spPr>
          <a:xfrm>
            <a:off x="1484313"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1</a:t>
            </a:r>
            <a:endParaRPr lang="zh-CN" altLang="en-US" sz="4000" dirty="0">
              <a:solidFill>
                <a:schemeClr val="bg1"/>
              </a:solidFill>
              <a:latin typeface="Calibri Light" panose="020F0302020204030204" charset="0"/>
              <a:sym typeface="Calibri Light" panose="020F0302020204030204" charset="0"/>
            </a:endParaRPr>
          </a:p>
        </p:txBody>
      </p:sp>
      <p:sp>
        <p:nvSpPr>
          <p:cNvPr id="5137" name="直接连接符 26"/>
          <p:cNvSpPr/>
          <p:nvPr/>
        </p:nvSpPr>
        <p:spPr>
          <a:xfrm>
            <a:off x="2553653" y="2281238"/>
            <a:ext cx="755650" cy="1587"/>
          </a:xfrm>
          <a:prstGeom prst="line">
            <a:avLst/>
          </a:prstGeom>
          <a:ln w="44450" cap="rnd" cmpd="sng">
            <a:solidFill>
              <a:srgbClr val="249F86"/>
            </a:solidFill>
            <a:prstDash val="solid"/>
            <a:bevel/>
            <a:headEnd type="none" w="med" len="med"/>
            <a:tailEnd type="none" w="med" len="med"/>
          </a:ln>
        </p:spPr>
      </p:sp>
      <p:sp>
        <p:nvSpPr>
          <p:cNvPr id="5138" name="文本框 28"/>
          <p:cNvSpPr/>
          <p:nvPr/>
        </p:nvSpPr>
        <p:spPr>
          <a:xfrm>
            <a:off x="2709228"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2</a:t>
            </a:r>
            <a:endParaRPr lang="zh-CN" altLang="en-US" sz="4000" dirty="0">
              <a:solidFill>
                <a:schemeClr val="bg1"/>
              </a:solidFill>
              <a:latin typeface="Calibri Light" panose="020F0302020204030204" charset="0"/>
              <a:sym typeface="Calibri Light" panose="020F0302020204030204" charset="0"/>
            </a:endParaRPr>
          </a:p>
        </p:txBody>
      </p:sp>
      <p:sp>
        <p:nvSpPr>
          <p:cNvPr id="5142" name="直接连接符 31"/>
          <p:cNvSpPr/>
          <p:nvPr/>
        </p:nvSpPr>
        <p:spPr>
          <a:xfrm>
            <a:off x="3781743" y="2281238"/>
            <a:ext cx="755650" cy="1587"/>
          </a:xfrm>
          <a:prstGeom prst="line">
            <a:avLst/>
          </a:prstGeom>
          <a:ln w="44450" cap="rnd" cmpd="sng">
            <a:solidFill>
              <a:srgbClr val="249F86"/>
            </a:solidFill>
            <a:prstDash val="solid"/>
            <a:bevel/>
            <a:headEnd type="none" w="med" len="med"/>
            <a:tailEnd type="none" w="med" len="med"/>
          </a:ln>
        </p:spPr>
      </p:sp>
      <p:sp>
        <p:nvSpPr>
          <p:cNvPr id="5143" name="文本框 33"/>
          <p:cNvSpPr/>
          <p:nvPr/>
        </p:nvSpPr>
        <p:spPr>
          <a:xfrm>
            <a:off x="3937318"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3</a:t>
            </a:r>
            <a:endParaRPr lang="zh-CN" altLang="en-US" sz="4000" dirty="0">
              <a:solidFill>
                <a:schemeClr val="bg1"/>
              </a:solidFill>
              <a:latin typeface="Calibri Light" panose="020F0302020204030204" charset="0"/>
              <a:sym typeface="Calibri Light" panose="020F0302020204030204" charset="0"/>
            </a:endParaRPr>
          </a:p>
        </p:txBody>
      </p:sp>
      <p:sp>
        <p:nvSpPr>
          <p:cNvPr id="5147" name="直接连接符 36"/>
          <p:cNvSpPr/>
          <p:nvPr/>
        </p:nvSpPr>
        <p:spPr>
          <a:xfrm>
            <a:off x="4971098" y="2281238"/>
            <a:ext cx="755650" cy="1587"/>
          </a:xfrm>
          <a:prstGeom prst="line">
            <a:avLst/>
          </a:prstGeom>
          <a:ln w="44450" cap="rnd" cmpd="sng">
            <a:solidFill>
              <a:srgbClr val="249F86"/>
            </a:solidFill>
            <a:prstDash val="solid"/>
            <a:bevel/>
            <a:headEnd type="none" w="med" len="med"/>
            <a:tailEnd type="none" w="med" len="med"/>
          </a:ln>
        </p:spPr>
      </p:sp>
      <p:grpSp>
        <p:nvGrpSpPr>
          <p:cNvPr id="5171" name="Group 51"/>
          <p:cNvGrpSpPr/>
          <p:nvPr/>
        </p:nvGrpSpPr>
        <p:grpSpPr>
          <a:xfrm>
            <a:off x="5113973" y="1670050"/>
            <a:ext cx="458787" cy="457200"/>
            <a:chOff x="0" y="0"/>
            <a:chExt cx="484188" cy="482600"/>
          </a:xfrm>
        </p:grpSpPr>
        <p:sp>
          <p:nvSpPr>
            <p:cNvPr id="3104" name="Freeform 8"/>
            <p:cNvSpPr>
              <a:spLocks noEditPoints="1"/>
            </p:cNvSpPr>
            <p:nvPr/>
          </p:nvSpPr>
          <p:spPr>
            <a:xfrm>
              <a:off x="0" y="0"/>
              <a:ext cx="484188" cy="482600"/>
            </a:xfrm>
            <a:custGeom>
              <a:avLst/>
              <a:gdLst>
                <a:gd name="txL" fmla="*/ 0 w 126"/>
                <a:gd name="txT" fmla="*/ 0 h 126"/>
                <a:gd name="txR" fmla="*/ 126 w 126"/>
                <a:gd name="txB" fmla="*/ 126 h 126"/>
              </a:gdLst>
              <a:ahLst/>
              <a:cxnLst>
                <a:cxn ang="0">
                  <a:pos x="484188" y="241300"/>
                </a:cxn>
                <a:cxn ang="0">
                  <a:pos x="242094" y="0"/>
                </a:cxn>
                <a:cxn ang="0">
                  <a:pos x="0" y="241300"/>
                </a:cxn>
                <a:cxn ang="0">
                  <a:pos x="242094" y="482600"/>
                </a:cxn>
                <a:cxn ang="0">
                  <a:pos x="484188" y="241300"/>
                </a:cxn>
                <a:cxn ang="0">
                  <a:pos x="242094" y="448129"/>
                </a:cxn>
                <a:cxn ang="0">
                  <a:pos x="34585" y="241300"/>
                </a:cxn>
                <a:cxn ang="0">
                  <a:pos x="242094" y="30641"/>
                </a:cxn>
                <a:cxn ang="0">
                  <a:pos x="453446" y="241300"/>
                </a:cxn>
                <a:cxn ang="0">
                  <a:pos x="242094" y="448129"/>
                </a:cxn>
              </a:cxnLst>
              <a:rect l="txL" t="txT" r="txR" b="txB"/>
              <a:pathLst>
                <a:path w="126" h="126">
                  <a:moveTo>
                    <a:pt x="126" y="63"/>
                  </a:moveTo>
                  <a:cubicBezTo>
                    <a:pt x="126" y="28"/>
                    <a:pt x="98" y="0"/>
                    <a:pt x="63" y="0"/>
                  </a:cubicBezTo>
                  <a:cubicBezTo>
                    <a:pt x="29" y="0"/>
                    <a:pt x="0" y="28"/>
                    <a:pt x="0" y="63"/>
                  </a:cubicBezTo>
                  <a:cubicBezTo>
                    <a:pt x="0" y="98"/>
                    <a:pt x="29" y="126"/>
                    <a:pt x="63" y="126"/>
                  </a:cubicBezTo>
                  <a:cubicBezTo>
                    <a:pt x="98" y="126"/>
                    <a:pt x="126" y="98"/>
                    <a:pt x="126" y="63"/>
                  </a:cubicBezTo>
                  <a:close/>
                  <a:moveTo>
                    <a:pt x="63" y="117"/>
                  </a:moveTo>
                  <a:cubicBezTo>
                    <a:pt x="33" y="117"/>
                    <a:pt x="9" y="93"/>
                    <a:pt x="9" y="63"/>
                  </a:cubicBezTo>
                  <a:cubicBezTo>
                    <a:pt x="9" y="33"/>
                    <a:pt x="33" y="8"/>
                    <a:pt x="63" y="8"/>
                  </a:cubicBezTo>
                  <a:cubicBezTo>
                    <a:pt x="93" y="8"/>
                    <a:pt x="118" y="33"/>
                    <a:pt x="118" y="63"/>
                  </a:cubicBezTo>
                  <a:cubicBezTo>
                    <a:pt x="118" y="93"/>
                    <a:pt x="93" y="117"/>
                    <a:pt x="63" y="117"/>
                  </a:cubicBezTo>
                  <a:close/>
                </a:path>
              </a:pathLst>
            </a:custGeom>
            <a:solidFill>
              <a:schemeClr val="bg1">
                <a:alpha val="100000"/>
              </a:schemeClr>
            </a:solidFill>
            <a:ln w="9525">
              <a:noFill/>
            </a:ln>
          </p:spPr>
          <p:txBody>
            <a:bodyPr/>
            <a:lstStyle/>
            <a:p>
              <a:endParaRPr lang="zh-CN" altLang="en-US"/>
            </a:p>
          </p:txBody>
        </p:sp>
        <p:sp>
          <p:nvSpPr>
            <p:cNvPr id="3105" name="Freeform 9"/>
            <p:cNvSpPr/>
            <p:nvPr/>
          </p:nvSpPr>
          <p:spPr>
            <a:xfrm>
              <a:off x="142875" y="84138"/>
              <a:ext cx="115888" cy="195262"/>
            </a:xfrm>
            <a:custGeom>
              <a:avLst/>
              <a:gdLst>
                <a:gd name="txL" fmla="*/ 0 w 30"/>
                <a:gd name="txT" fmla="*/ 0 h 51"/>
                <a:gd name="txR" fmla="*/ 30 w 30"/>
                <a:gd name="txB" fmla="*/ 51 h 51"/>
              </a:gdLst>
              <a:ahLst/>
              <a:cxnLst>
                <a:cxn ang="0">
                  <a:pos x="96573" y="0"/>
                </a:cxn>
                <a:cxn ang="0">
                  <a:pos x="88847" y="3829"/>
                </a:cxn>
                <a:cxn ang="0">
                  <a:pos x="88847" y="145489"/>
                </a:cxn>
                <a:cxn ang="0">
                  <a:pos x="19315" y="80402"/>
                </a:cxn>
                <a:cxn ang="0">
                  <a:pos x="15452" y="76573"/>
                </a:cxn>
                <a:cxn ang="0">
                  <a:pos x="11589" y="80402"/>
                </a:cxn>
                <a:cxn ang="0">
                  <a:pos x="0" y="88059"/>
                </a:cxn>
                <a:cxn ang="0">
                  <a:pos x="0" y="99545"/>
                </a:cxn>
                <a:cxn ang="0">
                  <a:pos x="104299" y="195262"/>
                </a:cxn>
                <a:cxn ang="0">
                  <a:pos x="112025" y="195262"/>
                </a:cxn>
                <a:cxn ang="0">
                  <a:pos x="115888" y="187605"/>
                </a:cxn>
                <a:cxn ang="0">
                  <a:pos x="115888" y="3829"/>
                </a:cxn>
                <a:cxn ang="0">
                  <a:pos x="108162" y="0"/>
                </a:cxn>
                <a:cxn ang="0">
                  <a:pos x="96573" y="0"/>
                </a:cxn>
              </a:cxnLst>
              <a:rect l="txL" t="txT" r="txR" b="txB"/>
              <a:pathLst>
                <a:path w="30" h="51">
                  <a:moveTo>
                    <a:pt x="25" y="0"/>
                  </a:moveTo>
                  <a:cubicBezTo>
                    <a:pt x="24" y="0"/>
                    <a:pt x="23" y="1"/>
                    <a:pt x="23" y="1"/>
                  </a:cubicBezTo>
                  <a:cubicBezTo>
                    <a:pt x="23" y="38"/>
                    <a:pt x="23" y="38"/>
                    <a:pt x="23" y="38"/>
                  </a:cubicBezTo>
                  <a:cubicBezTo>
                    <a:pt x="5" y="21"/>
                    <a:pt x="5" y="21"/>
                    <a:pt x="5" y="21"/>
                  </a:cubicBezTo>
                  <a:cubicBezTo>
                    <a:pt x="5" y="20"/>
                    <a:pt x="4" y="20"/>
                    <a:pt x="4" y="20"/>
                  </a:cubicBezTo>
                  <a:cubicBezTo>
                    <a:pt x="3" y="20"/>
                    <a:pt x="3" y="20"/>
                    <a:pt x="3" y="21"/>
                  </a:cubicBezTo>
                  <a:cubicBezTo>
                    <a:pt x="0" y="23"/>
                    <a:pt x="0" y="23"/>
                    <a:pt x="0" y="23"/>
                  </a:cubicBezTo>
                  <a:cubicBezTo>
                    <a:pt x="0" y="24"/>
                    <a:pt x="0" y="25"/>
                    <a:pt x="0" y="26"/>
                  </a:cubicBezTo>
                  <a:cubicBezTo>
                    <a:pt x="27" y="51"/>
                    <a:pt x="27" y="51"/>
                    <a:pt x="27" y="51"/>
                  </a:cubicBezTo>
                  <a:cubicBezTo>
                    <a:pt x="27" y="51"/>
                    <a:pt x="28" y="51"/>
                    <a:pt x="29" y="51"/>
                  </a:cubicBezTo>
                  <a:cubicBezTo>
                    <a:pt x="29" y="51"/>
                    <a:pt x="30" y="50"/>
                    <a:pt x="30" y="49"/>
                  </a:cubicBezTo>
                  <a:cubicBezTo>
                    <a:pt x="30" y="1"/>
                    <a:pt x="30" y="1"/>
                    <a:pt x="30" y="1"/>
                  </a:cubicBezTo>
                  <a:cubicBezTo>
                    <a:pt x="30" y="1"/>
                    <a:pt x="29" y="0"/>
                    <a:pt x="28" y="0"/>
                  </a:cubicBezTo>
                  <a:lnTo>
                    <a:pt x="25" y="0"/>
                  </a:lnTo>
                  <a:close/>
                </a:path>
              </a:pathLst>
            </a:custGeom>
            <a:solidFill>
              <a:schemeClr val="bg1">
                <a:alpha val="100000"/>
              </a:schemeClr>
            </a:solidFill>
            <a:ln w="9525">
              <a:noFill/>
            </a:ln>
          </p:spPr>
          <p:txBody>
            <a:bodyPr/>
            <a:lstStyle/>
            <a:p>
              <a:endParaRPr lang="zh-CN" altLang="en-US"/>
            </a:p>
          </p:txBody>
        </p:sp>
        <p:sp>
          <p:nvSpPr>
            <p:cNvPr id="3106" name="Oval 10"/>
            <p:cNvSpPr/>
            <p:nvPr/>
          </p:nvSpPr>
          <p:spPr>
            <a:xfrm>
              <a:off x="227013" y="357188"/>
              <a:ext cx="34925"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sp>
          <p:nvSpPr>
            <p:cNvPr id="3107" name="Oval 11"/>
            <p:cNvSpPr/>
            <p:nvPr/>
          </p:nvSpPr>
          <p:spPr>
            <a:xfrm>
              <a:off x="361950" y="222250"/>
              <a:ext cx="34925"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sp>
          <p:nvSpPr>
            <p:cNvPr id="3108" name="Oval 12"/>
            <p:cNvSpPr/>
            <p:nvPr/>
          </p:nvSpPr>
          <p:spPr>
            <a:xfrm>
              <a:off x="88900" y="222250"/>
              <a:ext cx="38100"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grpSp>
      <p:sp>
        <p:nvSpPr>
          <p:cNvPr id="2" name="文本框 1"/>
          <p:cNvSpPr txBox="1"/>
          <p:nvPr/>
        </p:nvSpPr>
        <p:spPr>
          <a:xfrm>
            <a:off x="1430655"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游戏世界观、玩法与界面原型</a:t>
            </a:r>
          </a:p>
        </p:txBody>
      </p:sp>
      <p:sp>
        <p:nvSpPr>
          <p:cNvPr id="3" name="文本框 2"/>
          <p:cNvSpPr txBox="1"/>
          <p:nvPr/>
        </p:nvSpPr>
        <p:spPr>
          <a:xfrm>
            <a:off x="2655570"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游戏详细设计</a:t>
            </a:r>
          </a:p>
        </p:txBody>
      </p:sp>
      <p:sp>
        <p:nvSpPr>
          <p:cNvPr id="4" name="文本框 3"/>
          <p:cNvSpPr txBox="1"/>
          <p:nvPr/>
        </p:nvSpPr>
        <p:spPr>
          <a:xfrm>
            <a:off x="3884295"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小组分工及评分</a:t>
            </a:r>
          </a:p>
        </p:txBody>
      </p:sp>
      <p:sp>
        <p:nvSpPr>
          <p:cNvPr id="5" name="文本框 4"/>
          <p:cNvSpPr txBox="1"/>
          <p:nvPr/>
        </p:nvSpPr>
        <p:spPr>
          <a:xfrm>
            <a:off x="5067300"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相关记录</a:t>
            </a:r>
          </a:p>
        </p:txBody>
      </p:sp>
      <p:pic>
        <p:nvPicPr>
          <p:cNvPr id="6" name="图片 5"/>
          <p:cNvPicPr>
            <a:picLocks noChangeAspect="1"/>
          </p:cNvPicPr>
          <p:nvPr/>
        </p:nvPicPr>
        <p:blipFill>
          <a:blip r:embed="rId3"/>
          <a:stretch>
            <a:fillRect/>
          </a:stretch>
        </p:blipFill>
        <p:spPr>
          <a:xfrm>
            <a:off x="6575425" y="2044700"/>
            <a:ext cx="5086350" cy="315595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filter="wipe(down)">
                                      <p:cBhvr>
                                        <p:cTn id="7" dur="350"/>
                                        <p:tgtEl>
                                          <p:spTgt spid="512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26"/>
                                        </p:tgtEl>
                                        <p:attrNameLst>
                                          <p:attrName>style.visibility</p:attrName>
                                        </p:attrNameLst>
                                      </p:cBhvr>
                                      <p:to>
                                        <p:strVal val="visible"/>
                                      </p:to>
                                    </p:set>
                                    <p:animEffect filter="dissolve">
                                      <p:cBhvr>
                                        <p:cTn id="11" dur="500"/>
                                        <p:tgtEl>
                                          <p:spTgt spid="51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32"/>
                                        </p:tgtEl>
                                        <p:attrNameLst>
                                          <p:attrName>style.visibility</p:attrName>
                                        </p:attrNameLst>
                                      </p:cBhvr>
                                      <p:to>
                                        <p:strVal val="visible"/>
                                      </p:to>
                                    </p:set>
                                    <p:animEffect filter="wipe(left)">
                                      <p:cBhvr>
                                        <p:cTn id="15" dur="250"/>
                                        <p:tgtEl>
                                          <p:spTgt spid="513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33"/>
                                        </p:tgtEl>
                                        <p:attrNameLst>
                                          <p:attrName>style.visibility</p:attrName>
                                        </p:attrNameLst>
                                      </p:cBhvr>
                                      <p:to>
                                        <p:strVal val="visible"/>
                                      </p:to>
                                    </p:set>
                                    <p:animEffect filter="dissolve">
                                      <p:cBhvr>
                                        <p:cTn id="18" dur="250"/>
                                        <p:tgtEl>
                                          <p:spTgt spid="5133"/>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137"/>
                                        </p:tgtEl>
                                        <p:attrNameLst>
                                          <p:attrName>style.visibility</p:attrName>
                                        </p:attrNameLst>
                                      </p:cBhvr>
                                      <p:to>
                                        <p:strVal val="visible"/>
                                      </p:to>
                                    </p:set>
                                    <p:animEffect filter="wipe(left)">
                                      <p:cBhvr>
                                        <p:cTn id="22" dur="250"/>
                                        <p:tgtEl>
                                          <p:spTgt spid="51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38"/>
                                        </p:tgtEl>
                                        <p:attrNameLst>
                                          <p:attrName>style.visibility</p:attrName>
                                        </p:attrNameLst>
                                      </p:cBhvr>
                                      <p:to>
                                        <p:strVal val="visible"/>
                                      </p:to>
                                    </p:set>
                                    <p:animEffect filter="dissolve">
                                      <p:cBhvr>
                                        <p:cTn id="25" dur="250"/>
                                        <p:tgtEl>
                                          <p:spTgt spid="5138"/>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5142"/>
                                        </p:tgtEl>
                                        <p:attrNameLst>
                                          <p:attrName>style.visibility</p:attrName>
                                        </p:attrNameLst>
                                      </p:cBhvr>
                                      <p:to>
                                        <p:strVal val="visible"/>
                                      </p:to>
                                    </p:set>
                                    <p:animEffect filter="wipe(left)">
                                      <p:cBhvr>
                                        <p:cTn id="29" dur="250"/>
                                        <p:tgtEl>
                                          <p:spTgt spid="514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43"/>
                                        </p:tgtEl>
                                        <p:attrNameLst>
                                          <p:attrName>style.visibility</p:attrName>
                                        </p:attrNameLst>
                                      </p:cBhvr>
                                      <p:to>
                                        <p:strVal val="visible"/>
                                      </p:to>
                                    </p:set>
                                    <p:animEffect filter="dissolve">
                                      <p:cBhvr>
                                        <p:cTn id="32" dur="250"/>
                                        <p:tgtEl>
                                          <p:spTgt spid="5143"/>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147"/>
                                        </p:tgtEl>
                                        <p:attrNameLst>
                                          <p:attrName>style.visibility</p:attrName>
                                        </p:attrNameLst>
                                      </p:cBhvr>
                                      <p:to>
                                        <p:strVal val="visible"/>
                                      </p:to>
                                    </p:set>
                                    <p:animEffect filter="wipe(left)">
                                      <p:cBhvr>
                                        <p:cTn id="36" dur="250"/>
                                        <p:tgtEl>
                                          <p:spTgt spid="5147"/>
                                        </p:tgtEl>
                                      </p:cBhvr>
                                    </p:animEffect>
                                  </p:childTnLst>
                                </p:cTn>
                              </p:par>
                              <p:par>
                                <p:cTn id="37" presetID="9" presetClass="entr" presetSubtype="0" fill="hold" nodeType="withEffect">
                                  <p:stCondLst>
                                    <p:cond delay="0"/>
                                  </p:stCondLst>
                                  <p:childTnLst>
                                    <p:set>
                                      <p:cBhvr>
                                        <p:cTn id="38" dur="1" fill="hold">
                                          <p:stCondLst>
                                            <p:cond delay="0"/>
                                          </p:stCondLst>
                                        </p:cTn>
                                        <p:tgtEl>
                                          <p:spTgt spid="5171"/>
                                        </p:tgtEl>
                                        <p:attrNameLst>
                                          <p:attrName>style.visibility</p:attrName>
                                        </p:attrNameLst>
                                      </p:cBhvr>
                                      <p:to>
                                        <p:strVal val="visible"/>
                                      </p:to>
                                    </p:set>
                                    <p:animEffect filter="dissolve">
                                      <p:cBhvr>
                                        <p:cTn id="39" dur="250"/>
                                        <p:tgtEl>
                                          <p:spTgt spid="5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ldLvl="0" animBg="1"/>
      <p:bldP spid="5126" grpId="0" bldLvl="0"/>
      <p:bldP spid="5133" grpId="0" bldLvl="0"/>
      <p:bldP spid="5138" grpId="0" bldLvl="0"/>
      <p:bldP spid="5143" grpId="0" bldLvl="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048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22532" name="文本框 4"/>
          <p:cNvSpPr/>
          <p:nvPr/>
        </p:nvSpPr>
        <p:spPr>
          <a:xfrm>
            <a:off x="247650" y="55563"/>
            <a:ext cx="4467860"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小组分工及评分</a:t>
            </a:r>
            <a:endParaRPr lang="zh-CN" sz="4800" b="1" dirty="0">
              <a:solidFill>
                <a:schemeClr val="bg1"/>
              </a:solidFill>
              <a:latin typeface="Calibri" panose="020F0502020204030204" pitchFamily="34" charset="0"/>
              <a:sym typeface="宋体" panose="02010600030101010101" pitchFamily="2" charset="-122"/>
            </a:endParaRPr>
          </a:p>
        </p:txBody>
      </p:sp>
      <p:sp>
        <p:nvSpPr>
          <p:cNvPr id="22542" name="矩形 35"/>
          <p:cNvSpPr/>
          <p:nvPr/>
        </p:nvSpPr>
        <p:spPr>
          <a:xfrm>
            <a:off x="838200" y="1565275"/>
            <a:ext cx="3181350" cy="1219200"/>
          </a:xfrm>
          <a:prstGeom prst="rect">
            <a:avLst/>
          </a:prstGeom>
          <a:solidFill>
            <a:srgbClr val="46C132"/>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刘雨霏（</a:t>
            </a:r>
            <a:r>
              <a:rPr lang="en-US" altLang="zh-CN" sz="4000" b="1" dirty="0">
                <a:solidFill>
                  <a:srgbClr val="FFFFFF"/>
                </a:solidFill>
                <a:latin typeface="Arial" panose="020B0604020202020204" pitchFamily="34" charset="0"/>
                <a:sym typeface="Arial" panose="020B0604020202020204" pitchFamily="34" charset="0"/>
              </a:rPr>
              <a:t>95</a:t>
            </a:r>
            <a:r>
              <a:rPr lang="zh-CN" sz="4000" b="1" dirty="0">
                <a:solidFill>
                  <a:srgbClr val="FFFFFF"/>
                </a:solidFill>
                <a:latin typeface="Arial" panose="020B0604020202020204" pitchFamily="34" charset="0"/>
                <a:sym typeface="Arial" panose="020B0604020202020204" pitchFamily="34" charset="0"/>
              </a:rPr>
              <a:t>）</a:t>
            </a:r>
          </a:p>
        </p:txBody>
      </p:sp>
      <p:sp>
        <p:nvSpPr>
          <p:cNvPr id="20499" name="矩形 37"/>
          <p:cNvSpPr/>
          <p:nvPr/>
        </p:nvSpPr>
        <p:spPr>
          <a:xfrm>
            <a:off x="838200" y="2903855"/>
            <a:ext cx="3181350" cy="2896870"/>
          </a:xfrm>
          <a:prstGeom prst="rect">
            <a:avLst/>
          </a:prstGeom>
          <a:solidFill>
            <a:schemeClr val="bg1"/>
          </a:solidFill>
          <a:ln w="12700">
            <a:noFill/>
          </a:ln>
        </p:spPr>
        <p:txBody>
          <a:bodyPr anchor="ctr"/>
          <a:lstStyle/>
          <a:p>
            <a:pPr algn="ctr"/>
            <a:endParaRPr lang="zh-CN" altLang="zh-CN" dirty="0">
              <a:solidFill>
                <a:srgbClr val="3F3F3F"/>
              </a:solidFill>
              <a:latin typeface="宋体" panose="02010600030101010101" pitchFamily="2" charset="-122"/>
              <a:sym typeface="宋体" panose="02010600030101010101" pitchFamily="2" charset="-122"/>
            </a:endParaRPr>
          </a:p>
        </p:txBody>
      </p:sp>
      <p:sp>
        <p:nvSpPr>
          <p:cNvPr id="22547" name="矩形 40"/>
          <p:cNvSpPr/>
          <p:nvPr/>
        </p:nvSpPr>
        <p:spPr>
          <a:xfrm>
            <a:off x="4505325" y="1565275"/>
            <a:ext cx="3181350" cy="1219200"/>
          </a:xfrm>
          <a:prstGeom prst="rect">
            <a:avLst/>
          </a:prstGeom>
          <a:solidFill>
            <a:srgbClr val="28AE60"/>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杨智麟（</a:t>
            </a:r>
            <a:r>
              <a:rPr lang="en-US" altLang="zh-CN" sz="4000" b="1" dirty="0">
                <a:solidFill>
                  <a:srgbClr val="FFFFFF"/>
                </a:solidFill>
                <a:latin typeface="Arial" panose="020B0604020202020204" pitchFamily="34" charset="0"/>
                <a:sym typeface="Arial" panose="020B0604020202020204" pitchFamily="34" charset="0"/>
              </a:rPr>
              <a:t>94</a:t>
            </a:r>
            <a:r>
              <a:rPr lang="zh-CN" sz="4000" b="1" dirty="0">
                <a:solidFill>
                  <a:srgbClr val="FFFFFF"/>
                </a:solidFill>
                <a:latin typeface="Arial" panose="020B0604020202020204" pitchFamily="34" charset="0"/>
                <a:sym typeface="Arial" panose="020B0604020202020204" pitchFamily="34" charset="0"/>
              </a:rPr>
              <a:t>）</a:t>
            </a:r>
          </a:p>
        </p:txBody>
      </p:sp>
      <p:sp>
        <p:nvSpPr>
          <p:cNvPr id="20496" name="矩形 42"/>
          <p:cNvSpPr/>
          <p:nvPr/>
        </p:nvSpPr>
        <p:spPr>
          <a:xfrm>
            <a:off x="4505325" y="2903855"/>
            <a:ext cx="3181350" cy="2896870"/>
          </a:xfrm>
          <a:prstGeom prst="rect">
            <a:avLst/>
          </a:prstGeom>
          <a:solidFill>
            <a:schemeClr val="bg1"/>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2" name="矩形 45"/>
          <p:cNvSpPr/>
          <p:nvPr/>
        </p:nvSpPr>
        <p:spPr>
          <a:xfrm>
            <a:off x="8172450" y="1565275"/>
            <a:ext cx="3181350" cy="1219200"/>
          </a:xfrm>
          <a:prstGeom prst="rect">
            <a:avLst/>
          </a:prstGeom>
          <a:solidFill>
            <a:srgbClr val="249F86"/>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胡方正（</a:t>
            </a:r>
            <a:r>
              <a:rPr lang="en-US" altLang="zh-CN" sz="4000" b="1" dirty="0">
                <a:solidFill>
                  <a:srgbClr val="FFFFFF"/>
                </a:solidFill>
                <a:latin typeface="Arial" panose="020B0604020202020204" pitchFamily="34" charset="0"/>
                <a:sym typeface="Arial" panose="020B0604020202020204" pitchFamily="34" charset="0"/>
              </a:rPr>
              <a:t>93</a:t>
            </a:r>
            <a:r>
              <a:rPr lang="zh-CN" sz="4000" b="1" dirty="0">
                <a:solidFill>
                  <a:srgbClr val="FFFFFF"/>
                </a:solidFill>
                <a:latin typeface="Arial" panose="020B0604020202020204" pitchFamily="34" charset="0"/>
                <a:sym typeface="Arial" panose="020B0604020202020204" pitchFamily="34" charset="0"/>
              </a:rPr>
              <a:t>）</a:t>
            </a:r>
          </a:p>
        </p:txBody>
      </p:sp>
      <p:sp>
        <p:nvSpPr>
          <p:cNvPr id="20493" name="矩形 49"/>
          <p:cNvSpPr/>
          <p:nvPr/>
        </p:nvSpPr>
        <p:spPr>
          <a:xfrm>
            <a:off x="8172450" y="2903855"/>
            <a:ext cx="3181350" cy="2896870"/>
          </a:xfrm>
          <a:prstGeom prst="rect">
            <a:avLst/>
          </a:prstGeom>
          <a:solidFill>
            <a:schemeClr val="bg1"/>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 name="文本框 1"/>
          <p:cNvSpPr txBox="1"/>
          <p:nvPr/>
        </p:nvSpPr>
        <p:spPr>
          <a:xfrm>
            <a:off x="885825" y="2943860"/>
            <a:ext cx="3062605" cy="267652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负责游戏操作部分伪代码和相关盒图。</a:t>
            </a:r>
          </a:p>
          <a:p>
            <a:r>
              <a:rPr lang="zh-CN" altLang="en-US" sz="2400">
                <a:latin typeface="黑体" panose="02010609060101010101" charset="-122"/>
                <a:ea typeface="黑体" panose="02010609060101010101" charset="-122"/>
                <a:cs typeface="黑体" panose="02010609060101010101" charset="-122"/>
              </a:rPr>
              <a:t>进行了部分游戏原画制作。</a:t>
            </a:r>
          </a:p>
          <a:p>
            <a:r>
              <a:rPr lang="zh-CN" altLang="en-US" sz="2400">
                <a:latin typeface="黑体" panose="02010609060101010101" charset="-122"/>
                <a:ea typeface="黑体" panose="02010609060101010101" charset="-122"/>
                <a:cs typeface="黑体" panose="02010609060101010101" charset="-122"/>
              </a:rPr>
              <a:t>对详细设计文档进行整合编写并编写答辩</a:t>
            </a:r>
            <a:r>
              <a:rPr lang="en-US" altLang="zh-CN" sz="2400">
                <a:latin typeface="黑体" panose="02010609060101010101" charset="-122"/>
                <a:ea typeface="黑体" panose="02010609060101010101" charset="-122"/>
                <a:cs typeface="黑体" panose="02010609060101010101" charset="-122"/>
              </a:rPr>
              <a:t>ppt</a:t>
            </a:r>
            <a:r>
              <a:rPr lang="zh-CN" altLang="en-US" sz="2400">
                <a:latin typeface="黑体" panose="02010609060101010101" charset="-122"/>
                <a:ea typeface="黑体" panose="02010609060101010101" charset="-122"/>
                <a:cs typeface="黑体" panose="02010609060101010101" charset="-122"/>
              </a:rPr>
              <a:t>。</a:t>
            </a:r>
          </a:p>
        </p:txBody>
      </p:sp>
      <p:sp>
        <p:nvSpPr>
          <p:cNvPr id="3" name="文本框 2"/>
          <p:cNvSpPr txBox="1"/>
          <p:nvPr/>
        </p:nvSpPr>
        <p:spPr>
          <a:xfrm>
            <a:off x="4565015" y="2903855"/>
            <a:ext cx="3062605" cy="230695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负责游戏显示和异常提示部分伪代码和相关盒图。</a:t>
            </a:r>
          </a:p>
          <a:p>
            <a:r>
              <a:rPr lang="zh-CN" altLang="en-US" sz="2400">
                <a:latin typeface="黑体" panose="02010609060101010101" charset="-122"/>
                <a:ea typeface="黑体" panose="02010609060101010101" charset="-122"/>
                <a:cs typeface="黑体" panose="02010609060101010101" charset="-122"/>
              </a:rPr>
              <a:t>对</a:t>
            </a:r>
            <a:r>
              <a:rPr lang="en-US" altLang="zh-CN" sz="2400">
                <a:latin typeface="黑体" panose="02010609060101010101" charset="-122"/>
                <a:ea typeface="黑体" panose="02010609060101010101" charset="-122"/>
                <a:cs typeface="黑体" panose="02010609060101010101" charset="-122"/>
              </a:rPr>
              <a:t>gantt</a:t>
            </a:r>
            <a:r>
              <a:rPr lang="zh-CN" altLang="en-US" sz="2400">
                <a:latin typeface="黑体" panose="02010609060101010101" charset="-122"/>
                <a:ea typeface="黑体" panose="02010609060101010101" charset="-122"/>
                <a:cs typeface="黑体" panose="02010609060101010101" charset="-122"/>
              </a:rPr>
              <a:t>图进行修订。</a:t>
            </a:r>
          </a:p>
          <a:p>
            <a:r>
              <a:rPr lang="zh-CN" altLang="en-US" sz="2400">
                <a:latin typeface="黑体" panose="02010609060101010101" charset="-122"/>
                <a:ea typeface="黑体" panose="02010609060101010101" charset="-122"/>
                <a:cs typeface="黑体" panose="02010609060101010101" charset="-122"/>
              </a:rPr>
              <a:t>进行界面原型的设计与实现。</a:t>
            </a:r>
          </a:p>
        </p:txBody>
      </p:sp>
      <p:sp>
        <p:nvSpPr>
          <p:cNvPr id="4" name="文本框 3"/>
          <p:cNvSpPr txBox="1"/>
          <p:nvPr/>
        </p:nvSpPr>
        <p:spPr>
          <a:xfrm>
            <a:off x="8291195" y="2943860"/>
            <a:ext cx="3062605" cy="230695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负责网络连接和相关数据库部分伪代码和相关盒图。</a:t>
            </a:r>
          </a:p>
          <a:p>
            <a:r>
              <a:rPr lang="zh-CN" altLang="en-US" sz="2400">
                <a:latin typeface="黑体" panose="02010609060101010101" charset="-122"/>
                <a:ea typeface="黑体" panose="02010609060101010101" charset="-122"/>
                <a:cs typeface="黑体" panose="02010609060101010101" charset="-122"/>
              </a:rPr>
              <a:t>先行对</a:t>
            </a:r>
            <a:r>
              <a:rPr lang="en-US" altLang="zh-CN" sz="2400">
                <a:latin typeface="黑体" panose="02010609060101010101" charset="-122"/>
                <a:ea typeface="黑体" panose="02010609060101010101" charset="-122"/>
                <a:cs typeface="黑体" panose="02010609060101010101" charset="-122"/>
              </a:rPr>
              <a:t>unity</a:t>
            </a:r>
            <a:r>
              <a:rPr lang="zh-CN" altLang="en-US" sz="2400">
                <a:latin typeface="黑体" panose="02010609060101010101" charset="-122"/>
                <a:ea typeface="黑体" panose="02010609060101010101" charset="-122"/>
                <a:cs typeface="黑体" panose="02010609060101010101" charset="-122"/>
              </a:rPr>
              <a:t>进行学习工作。指导绘画相关图例。</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filter="dissolve">
                                      <p:cBhvr>
                                        <p:cTn id="7" dur="500"/>
                                        <p:tgtEl>
                                          <p:spTgt spid="225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2542"/>
                                        </p:tgtEl>
                                        <p:attrNameLst>
                                          <p:attrName>style.visibility</p:attrName>
                                        </p:attrNameLst>
                                      </p:cBhvr>
                                      <p:to>
                                        <p:strVal val="visible"/>
                                      </p:to>
                                    </p:set>
                                    <p:anim calcmode="lin" valueType="num">
                                      <p:cBhvr>
                                        <p:cTn id="11" dur="500"/>
                                        <p:tgtEl>
                                          <p:spTgt spid="22542"/>
                                        </p:tgtEl>
                                        <p:attrNameLst>
                                          <p:attrName>ppt_y</p:attrName>
                                        </p:attrNameLst>
                                      </p:cBhvr>
                                      <p:tavLst>
                                        <p:tav tm="0">
                                          <p:val>
                                            <p:strVal val="#ppt_y+#ppt_h*1.125000"/>
                                          </p:val>
                                        </p:tav>
                                        <p:tav tm="100000">
                                          <p:val>
                                            <p:strVal val="#ppt_y"/>
                                          </p:val>
                                        </p:tav>
                                      </p:tavLst>
                                    </p:anim>
                                    <p:animEffect filter="wipe(up)">
                                      <p:cBhvr>
                                        <p:cTn id="12" dur="500"/>
                                        <p:tgtEl>
                                          <p:spTgt spid="22542"/>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2547"/>
                                        </p:tgtEl>
                                        <p:attrNameLst>
                                          <p:attrName>style.visibility</p:attrName>
                                        </p:attrNameLst>
                                      </p:cBhvr>
                                      <p:to>
                                        <p:strVal val="visible"/>
                                      </p:to>
                                    </p:set>
                                    <p:anim calcmode="lin" valueType="num">
                                      <p:cBhvr>
                                        <p:cTn id="16" dur="500"/>
                                        <p:tgtEl>
                                          <p:spTgt spid="22547"/>
                                        </p:tgtEl>
                                        <p:attrNameLst>
                                          <p:attrName>ppt_y</p:attrName>
                                        </p:attrNameLst>
                                      </p:cBhvr>
                                      <p:tavLst>
                                        <p:tav tm="0">
                                          <p:val>
                                            <p:strVal val="#ppt_y+#ppt_h*1.125000"/>
                                          </p:val>
                                        </p:tav>
                                        <p:tav tm="100000">
                                          <p:val>
                                            <p:strVal val="#ppt_y"/>
                                          </p:val>
                                        </p:tav>
                                      </p:tavLst>
                                    </p:anim>
                                    <p:animEffect filter="wipe(up)">
                                      <p:cBhvr>
                                        <p:cTn id="17" dur="500"/>
                                        <p:tgtEl>
                                          <p:spTgt spid="22547"/>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2552"/>
                                        </p:tgtEl>
                                        <p:attrNameLst>
                                          <p:attrName>style.visibility</p:attrName>
                                        </p:attrNameLst>
                                      </p:cBhvr>
                                      <p:to>
                                        <p:strVal val="visible"/>
                                      </p:to>
                                    </p:set>
                                    <p:anim calcmode="lin" valueType="num">
                                      <p:cBhvr>
                                        <p:cTn id="21" dur="500"/>
                                        <p:tgtEl>
                                          <p:spTgt spid="22552"/>
                                        </p:tgtEl>
                                        <p:attrNameLst>
                                          <p:attrName>ppt_y</p:attrName>
                                        </p:attrNameLst>
                                      </p:cBhvr>
                                      <p:tavLst>
                                        <p:tav tm="0">
                                          <p:val>
                                            <p:strVal val="#ppt_y+#ppt_h*1.125000"/>
                                          </p:val>
                                        </p:tav>
                                        <p:tav tm="100000">
                                          <p:val>
                                            <p:strVal val="#ppt_y"/>
                                          </p:val>
                                        </p:tav>
                                      </p:tavLst>
                                    </p:anim>
                                    <p:animEffect filter="wipe(up)">
                                      <p:cBhvr>
                                        <p:cTn id="22"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p:bldP spid="22542" grpId="0" bldLvl="0" animBg="1"/>
      <p:bldP spid="22547" grpId="0" bldLvl="0" animBg="1"/>
      <p:bldP spid="2255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9219"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2631440"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会议记录</a:t>
            </a:r>
            <a:endParaRPr lang="zh-CN" sz="48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3"/>
          <a:stretch>
            <a:fillRect/>
          </a:stretch>
        </p:blipFill>
        <p:spPr>
          <a:xfrm>
            <a:off x="233045" y="1032510"/>
            <a:ext cx="7222490" cy="5503545"/>
          </a:xfrm>
          <a:prstGeom prst="rect">
            <a:avLst/>
          </a:prstGeom>
        </p:spPr>
      </p:pic>
      <p:pic>
        <p:nvPicPr>
          <p:cNvPr id="4" name="图片 3"/>
          <p:cNvPicPr>
            <a:picLocks noChangeAspect="1"/>
          </p:cNvPicPr>
          <p:nvPr/>
        </p:nvPicPr>
        <p:blipFill>
          <a:blip r:embed="rId4"/>
          <a:stretch>
            <a:fillRect/>
          </a:stretch>
        </p:blipFill>
        <p:spPr>
          <a:xfrm>
            <a:off x="7720330" y="1032510"/>
            <a:ext cx="4271645" cy="55035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560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560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7653" name="任意多边形 10"/>
          <p:cNvSpPr/>
          <p:nvPr/>
        </p:nvSpPr>
        <p:spPr>
          <a:xfrm rot="5400000">
            <a:off x="8142288"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27654" name="任意多边形 11"/>
          <p:cNvSpPr/>
          <p:nvPr/>
        </p:nvSpPr>
        <p:spPr>
          <a:xfrm rot="-5400000" flipH="1">
            <a:off x="1706563"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25611" name="文本框 6"/>
          <p:cNvSpPr/>
          <p:nvPr/>
        </p:nvSpPr>
        <p:spPr>
          <a:xfrm>
            <a:off x="3600450" y="1605280"/>
            <a:ext cx="5224780" cy="1861185"/>
          </a:xfrm>
          <a:prstGeom prst="rect">
            <a:avLst/>
          </a:prstGeom>
          <a:noFill/>
          <a:ln w="9525">
            <a:noFill/>
          </a:ln>
        </p:spPr>
        <p:txBody>
          <a:bodyPr wrap="none">
            <a:spAutoFit/>
          </a:bodyPr>
          <a:lstStyle/>
          <a:p>
            <a:r>
              <a:rPr lang="en-US" altLang="zh-CN" sz="11500" dirty="0">
                <a:solidFill>
                  <a:schemeClr val="bg1"/>
                </a:solidFill>
                <a:latin typeface="Impact" panose="020B0806030902050204" pitchFamily="34" charset="0"/>
                <a:sym typeface="Impact" panose="020B0806030902050204" pitchFamily="34" charset="0"/>
              </a:rPr>
              <a:t>THANKS</a:t>
            </a:r>
            <a:endParaRPr lang="zh-CN" altLang="en-US" sz="11500" dirty="0">
              <a:solidFill>
                <a:schemeClr val="bg1"/>
              </a:solidFill>
              <a:latin typeface="Impact" panose="020B0806030902050204" pitchFamily="34" charset="0"/>
              <a:sym typeface="Impact" panose="020B0806030902050204" pitchFamily="34" charset="0"/>
            </a:endParaRPr>
          </a:p>
        </p:txBody>
      </p:sp>
    </p:spTree>
  </p:cSld>
  <p:clrMapOvr>
    <a:masterClrMapping/>
  </p:clrMapOvr>
  <p:transition spd="slow"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4"/>
                                        </p:tgtEl>
                                        <p:attrNameLst>
                                          <p:attrName>style.visibility</p:attrName>
                                        </p:attrNameLst>
                                      </p:cBhvr>
                                      <p:to>
                                        <p:strVal val="visible"/>
                                      </p:to>
                                    </p:set>
                                  </p:childTnLst>
                                </p:cTn>
                              </p:par>
                              <p:par>
                                <p:cTn id="9" presetID="63" presetClass="path" presetSubtype="0" fill="hold" nodeType="withEffect">
                                  <p:stCondLst>
                                    <p:cond delay="0"/>
                                  </p:stCondLst>
                                  <p:childTnLst>
                                    <p:animMotion origin="layout" path="M -0.24518 2.59259E-6 L -2.5E-6 2.59259E-6 " pathEditMode="relative" rAng="0" ptsTypes="AA">
                                      <p:cBhvr>
                                        <p:cTn id="10" dur="1250" fill="hold"/>
                                        <p:tgtEl>
                                          <p:spTgt spid="27653"/>
                                        </p:tgtEl>
                                        <p:attrNameLst>
                                          <p:attrName>ppt_x</p:attrName>
                                          <p:attrName>ppt_y</p:attrName>
                                        </p:attrNameLst>
                                      </p:cBhvr>
                                      <p:rCtr x="1226600" y="0"/>
                                    </p:animMotion>
                                  </p:childTnLst>
                                </p:cTn>
                              </p:par>
                              <p:par>
                                <p:cTn id="11" presetID="35" presetClass="path" presetSubtype="0" fill="hold" nodeType="withEffect">
                                  <p:stCondLst>
                                    <p:cond delay="0"/>
                                  </p:stCondLst>
                                  <p:childTnLst>
                                    <p:animMotion origin="layout" path="M 0.24674 2.59259E-6 L 5E-6 2.59259E-6 " pathEditMode="relative" rAng="0" ptsTypes="AA">
                                      <p:cBhvr>
                                        <p:cTn id="12" dur="1250" fill="hold"/>
                                        <p:tgtEl>
                                          <p:spTgt spid="27654"/>
                                        </p:tgtEl>
                                        <p:attrNameLst>
                                          <p:attrName>ppt_x</p:attrName>
                                          <p:attrName>ppt_y</p:attrName>
                                        </p:attrNameLst>
                                      </p:cBhvr>
                                      <p:rCtr x="-1242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4099"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410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335598" y="2978468"/>
            <a:ext cx="11520170" cy="1014730"/>
          </a:xfrm>
          <a:prstGeom prst="rect">
            <a:avLst/>
          </a:prstGeom>
          <a:noFill/>
          <a:ln w="9525">
            <a:noFill/>
          </a:ln>
        </p:spPr>
        <p:txBody>
          <a:bodyPr wrap="none">
            <a:spAutoFit/>
          </a:bodyPr>
          <a:lstStyle/>
          <a:p>
            <a:r>
              <a:rPr lang="en-US" sz="60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r>
              <a:rPr lang="zh-CN" altLang="en-US" sz="6000" b="1" dirty="0">
                <a:solidFill>
                  <a:schemeClr val="bg1"/>
                </a:solidFill>
                <a:latin typeface="Calibri" panose="020F0502020204030204" pitchFamily="34" charset="0"/>
                <a:cs typeface="Calibri" panose="020F0502020204030204" pitchFamily="34" charset="0"/>
                <a:sym typeface="Calibri" panose="020F0502020204030204" pitchFamily="34" charset="0"/>
              </a:rPr>
              <a:t>世界观、玩法与界面原型</a:t>
            </a:r>
          </a:p>
        </p:txBody>
      </p:sp>
      <p:grpSp>
        <p:nvGrpSpPr>
          <p:cNvPr id="6152" name="Group 8"/>
          <p:cNvGrpSpPr/>
          <p:nvPr/>
        </p:nvGrpSpPr>
        <p:grpSpPr>
          <a:xfrm>
            <a:off x="5645150" y="1716088"/>
            <a:ext cx="889000" cy="889000"/>
            <a:chOff x="0" y="0"/>
            <a:chExt cx="888824" cy="888824"/>
          </a:xfrm>
        </p:grpSpPr>
        <p:sp>
          <p:nvSpPr>
            <p:cNvPr id="4105" name="矩形 4"/>
            <p:cNvSpPr/>
            <p:nvPr/>
          </p:nvSpPr>
          <p:spPr>
            <a:xfrm rot="2700000">
              <a:off x="0" y="0"/>
              <a:ext cx="888824" cy="888824"/>
            </a:xfrm>
            <a:prstGeom prst="rect">
              <a:avLst/>
            </a:prstGeom>
            <a:solidFill>
              <a:srgbClr val="2F374C"/>
            </a:solidFill>
            <a:ln w="12700">
              <a:noFill/>
            </a:ln>
          </p:spPr>
          <p:txBody>
            <a:bodyPr anchor="ctr"/>
            <a:lstStyle/>
            <a:p>
              <a:pPr algn="ctr"/>
              <a:endParaRPr lang="zh-CN" altLang="zh-CN" dirty="0">
                <a:solidFill>
                  <a:srgbClr val="A5A5A5"/>
                </a:solidFill>
                <a:latin typeface="宋体" panose="02010600030101010101" pitchFamily="2" charset="-122"/>
                <a:sym typeface="宋体" panose="02010600030101010101" pitchFamily="2" charset="-122"/>
              </a:endParaRPr>
            </a:p>
          </p:txBody>
        </p:sp>
        <p:sp>
          <p:nvSpPr>
            <p:cNvPr id="4106" name="Freeform 6"/>
            <p:cNvSpPr>
              <a:spLocks noEditPoints="1"/>
            </p:cNvSpPr>
            <p:nvPr/>
          </p:nvSpPr>
          <p:spPr>
            <a:xfrm>
              <a:off x="187237" y="197556"/>
              <a:ext cx="514350" cy="493712"/>
            </a:xfrm>
            <a:custGeom>
              <a:avLst/>
              <a:gdLst>
                <a:gd name="txL" fmla="*/ 0 w 134"/>
                <a:gd name="txT" fmla="*/ 0 h 129"/>
                <a:gd name="txR" fmla="*/ 134 w 134"/>
                <a:gd name="txB" fmla="*/ 129 h 129"/>
              </a:gdLst>
              <a:ahLst/>
              <a:cxnLst>
                <a:cxn ang="0">
                  <a:pos x="88284" y="459267"/>
                </a:cxn>
                <a:cxn ang="0">
                  <a:pos x="88284" y="463094"/>
                </a:cxn>
                <a:cxn ang="0">
                  <a:pos x="99799" y="486058"/>
                </a:cxn>
                <a:cxn ang="0">
                  <a:pos x="126668" y="486058"/>
                </a:cxn>
                <a:cxn ang="0">
                  <a:pos x="257175" y="417168"/>
                </a:cxn>
                <a:cxn ang="0">
                  <a:pos x="383843" y="486058"/>
                </a:cxn>
                <a:cxn ang="0">
                  <a:pos x="414551" y="486058"/>
                </a:cxn>
                <a:cxn ang="0">
                  <a:pos x="426066" y="463094"/>
                </a:cxn>
                <a:cxn ang="0">
                  <a:pos x="426066" y="459267"/>
                </a:cxn>
                <a:cxn ang="0">
                  <a:pos x="395359" y="313832"/>
                </a:cxn>
                <a:cxn ang="0">
                  <a:pos x="502835" y="214325"/>
                </a:cxn>
                <a:cxn ang="0">
                  <a:pos x="514350" y="195188"/>
                </a:cxn>
                <a:cxn ang="0">
                  <a:pos x="510512" y="187534"/>
                </a:cxn>
                <a:cxn ang="0">
                  <a:pos x="487481" y="168398"/>
                </a:cxn>
                <a:cxn ang="0">
                  <a:pos x="341621" y="149262"/>
                </a:cxn>
                <a:cxn ang="0">
                  <a:pos x="280206" y="15309"/>
                </a:cxn>
                <a:cxn ang="0">
                  <a:pos x="257175" y="0"/>
                </a:cxn>
                <a:cxn ang="0">
                  <a:pos x="230306" y="15309"/>
                </a:cxn>
                <a:cxn ang="0">
                  <a:pos x="168891" y="149262"/>
                </a:cxn>
                <a:cxn ang="0">
                  <a:pos x="23031" y="168398"/>
                </a:cxn>
                <a:cxn ang="0">
                  <a:pos x="0" y="187534"/>
                </a:cxn>
                <a:cxn ang="0">
                  <a:pos x="0" y="195188"/>
                </a:cxn>
                <a:cxn ang="0">
                  <a:pos x="7677" y="214325"/>
                </a:cxn>
                <a:cxn ang="0">
                  <a:pos x="115153" y="313832"/>
                </a:cxn>
                <a:cxn ang="0">
                  <a:pos x="88284" y="459267"/>
                </a:cxn>
                <a:cxn ang="0">
                  <a:pos x="191922" y="179880"/>
                </a:cxn>
                <a:cxn ang="0">
                  <a:pos x="195760" y="172225"/>
                </a:cxn>
                <a:cxn ang="0">
                  <a:pos x="257175" y="42099"/>
                </a:cxn>
                <a:cxn ang="0">
                  <a:pos x="318590" y="172225"/>
                </a:cxn>
                <a:cxn ang="0">
                  <a:pos x="322428" y="179880"/>
                </a:cxn>
                <a:cxn ang="0">
                  <a:pos x="330105" y="179880"/>
                </a:cxn>
                <a:cxn ang="0">
                  <a:pos x="472127" y="199016"/>
                </a:cxn>
                <a:cxn ang="0">
                  <a:pos x="368490" y="294696"/>
                </a:cxn>
                <a:cxn ang="0">
                  <a:pos x="360813" y="302351"/>
                </a:cxn>
                <a:cxn ang="0">
                  <a:pos x="360813" y="310005"/>
                </a:cxn>
                <a:cxn ang="0">
                  <a:pos x="391520" y="451613"/>
                </a:cxn>
                <a:cxn ang="0">
                  <a:pos x="264852" y="382722"/>
                </a:cxn>
                <a:cxn ang="0">
                  <a:pos x="257175" y="378895"/>
                </a:cxn>
                <a:cxn ang="0">
                  <a:pos x="249498" y="382722"/>
                </a:cxn>
                <a:cxn ang="0">
                  <a:pos x="122830" y="451613"/>
                </a:cxn>
                <a:cxn ang="0">
                  <a:pos x="149699" y="310005"/>
                </a:cxn>
                <a:cxn ang="0">
                  <a:pos x="153537" y="302351"/>
                </a:cxn>
                <a:cxn ang="0">
                  <a:pos x="145860" y="294696"/>
                </a:cxn>
                <a:cxn ang="0">
                  <a:pos x="38384" y="199016"/>
                </a:cxn>
                <a:cxn ang="0">
                  <a:pos x="184245" y="179880"/>
                </a:cxn>
                <a:cxn ang="0">
                  <a:pos x="191922" y="179880"/>
                </a:cxn>
              </a:cxnLst>
              <a:rect l="txL" t="txT" r="txR" b="txB"/>
              <a:pathLst>
                <a:path w="134" h="129">
                  <a:moveTo>
                    <a:pt x="23" y="120"/>
                  </a:moveTo>
                  <a:cubicBezTo>
                    <a:pt x="23" y="120"/>
                    <a:pt x="23" y="121"/>
                    <a:pt x="23" y="121"/>
                  </a:cubicBezTo>
                  <a:cubicBezTo>
                    <a:pt x="23" y="123"/>
                    <a:pt x="24" y="126"/>
                    <a:pt x="26" y="127"/>
                  </a:cubicBezTo>
                  <a:cubicBezTo>
                    <a:pt x="28" y="129"/>
                    <a:pt x="31" y="129"/>
                    <a:pt x="33" y="127"/>
                  </a:cubicBezTo>
                  <a:cubicBezTo>
                    <a:pt x="33" y="127"/>
                    <a:pt x="59" y="113"/>
                    <a:pt x="67" y="109"/>
                  </a:cubicBezTo>
                  <a:cubicBezTo>
                    <a:pt x="100" y="127"/>
                    <a:pt x="100" y="127"/>
                    <a:pt x="100" y="127"/>
                  </a:cubicBezTo>
                  <a:cubicBezTo>
                    <a:pt x="103" y="129"/>
                    <a:pt x="106" y="129"/>
                    <a:pt x="108" y="127"/>
                  </a:cubicBezTo>
                  <a:cubicBezTo>
                    <a:pt x="110" y="126"/>
                    <a:pt x="111" y="123"/>
                    <a:pt x="111" y="121"/>
                  </a:cubicBezTo>
                  <a:cubicBezTo>
                    <a:pt x="111" y="121"/>
                    <a:pt x="111" y="120"/>
                    <a:pt x="111" y="120"/>
                  </a:cubicBezTo>
                  <a:cubicBezTo>
                    <a:pt x="111" y="120"/>
                    <a:pt x="105" y="91"/>
                    <a:pt x="103" y="82"/>
                  </a:cubicBezTo>
                  <a:cubicBezTo>
                    <a:pt x="131" y="56"/>
                    <a:pt x="131" y="56"/>
                    <a:pt x="131" y="56"/>
                  </a:cubicBezTo>
                  <a:cubicBezTo>
                    <a:pt x="133" y="55"/>
                    <a:pt x="134" y="53"/>
                    <a:pt x="134" y="51"/>
                  </a:cubicBezTo>
                  <a:cubicBezTo>
                    <a:pt x="134" y="50"/>
                    <a:pt x="134" y="49"/>
                    <a:pt x="133" y="49"/>
                  </a:cubicBezTo>
                  <a:cubicBezTo>
                    <a:pt x="132" y="46"/>
                    <a:pt x="130" y="44"/>
                    <a:pt x="127" y="44"/>
                  </a:cubicBezTo>
                  <a:cubicBezTo>
                    <a:pt x="127" y="44"/>
                    <a:pt x="98" y="40"/>
                    <a:pt x="89" y="39"/>
                  </a:cubicBezTo>
                  <a:cubicBezTo>
                    <a:pt x="73" y="4"/>
                    <a:pt x="73" y="4"/>
                    <a:pt x="73" y="4"/>
                  </a:cubicBezTo>
                  <a:cubicBezTo>
                    <a:pt x="72" y="2"/>
                    <a:pt x="70" y="0"/>
                    <a:pt x="67" y="0"/>
                  </a:cubicBezTo>
                  <a:cubicBezTo>
                    <a:pt x="64" y="0"/>
                    <a:pt x="61" y="2"/>
                    <a:pt x="60" y="4"/>
                  </a:cubicBezTo>
                  <a:cubicBezTo>
                    <a:pt x="44" y="39"/>
                    <a:pt x="44" y="39"/>
                    <a:pt x="44" y="39"/>
                  </a:cubicBezTo>
                  <a:cubicBezTo>
                    <a:pt x="6" y="44"/>
                    <a:pt x="6" y="44"/>
                    <a:pt x="6" y="44"/>
                  </a:cubicBezTo>
                  <a:cubicBezTo>
                    <a:pt x="3" y="44"/>
                    <a:pt x="1" y="46"/>
                    <a:pt x="0" y="49"/>
                  </a:cubicBezTo>
                  <a:cubicBezTo>
                    <a:pt x="0" y="49"/>
                    <a:pt x="0" y="50"/>
                    <a:pt x="0" y="51"/>
                  </a:cubicBezTo>
                  <a:cubicBezTo>
                    <a:pt x="0" y="53"/>
                    <a:pt x="1" y="55"/>
                    <a:pt x="2" y="56"/>
                  </a:cubicBezTo>
                  <a:cubicBezTo>
                    <a:pt x="2" y="56"/>
                    <a:pt x="24" y="76"/>
                    <a:pt x="30" y="82"/>
                  </a:cubicBezTo>
                  <a:lnTo>
                    <a:pt x="23" y="120"/>
                  </a:lnTo>
                  <a:close/>
                  <a:moveTo>
                    <a:pt x="50" y="47"/>
                  </a:moveTo>
                  <a:cubicBezTo>
                    <a:pt x="50" y="47"/>
                    <a:pt x="51" y="45"/>
                    <a:pt x="51" y="45"/>
                  </a:cubicBezTo>
                  <a:cubicBezTo>
                    <a:pt x="67" y="11"/>
                    <a:pt x="67" y="11"/>
                    <a:pt x="67" y="11"/>
                  </a:cubicBezTo>
                  <a:cubicBezTo>
                    <a:pt x="71" y="19"/>
                    <a:pt x="83" y="45"/>
                    <a:pt x="83" y="45"/>
                  </a:cubicBezTo>
                  <a:cubicBezTo>
                    <a:pt x="84" y="47"/>
                    <a:pt x="84" y="47"/>
                    <a:pt x="84" y="47"/>
                  </a:cubicBezTo>
                  <a:cubicBezTo>
                    <a:pt x="84" y="47"/>
                    <a:pt x="86" y="47"/>
                    <a:pt x="86" y="47"/>
                  </a:cubicBezTo>
                  <a:cubicBezTo>
                    <a:pt x="123" y="52"/>
                    <a:pt x="123" y="52"/>
                    <a:pt x="123" y="52"/>
                  </a:cubicBezTo>
                  <a:cubicBezTo>
                    <a:pt x="116" y="58"/>
                    <a:pt x="96" y="77"/>
                    <a:pt x="96" y="77"/>
                  </a:cubicBezTo>
                  <a:cubicBezTo>
                    <a:pt x="94" y="79"/>
                    <a:pt x="94" y="79"/>
                    <a:pt x="94" y="79"/>
                  </a:cubicBezTo>
                  <a:cubicBezTo>
                    <a:pt x="94" y="81"/>
                    <a:pt x="94" y="81"/>
                    <a:pt x="94" y="81"/>
                  </a:cubicBezTo>
                  <a:cubicBezTo>
                    <a:pt x="102" y="118"/>
                    <a:pt x="102" y="118"/>
                    <a:pt x="102" y="118"/>
                  </a:cubicBezTo>
                  <a:cubicBezTo>
                    <a:pt x="93" y="114"/>
                    <a:pt x="69" y="100"/>
                    <a:pt x="69" y="100"/>
                  </a:cubicBezTo>
                  <a:cubicBezTo>
                    <a:pt x="67" y="99"/>
                    <a:pt x="67" y="99"/>
                    <a:pt x="67" y="99"/>
                  </a:cubicBezTo>
                  <a:cubicBezTo>
                    <a:pt x="67" y="99"/>
                    <a:pt x="65" y="100"/>
                    <a:pt x="65" y="100"/>
                  </a:cubicBezTo>
                  <a:cubicBezTo>
                    <a:pt x="32" y="118"/>
                    <a:pt x="32" y="118"/>
                    <a:pt x="32" y="118"/>
                  </a:cubicBezTo>
                  <a:cubicBezTo>
                    <a:pt x="34" y="109"/>
                    <a:pt x="39" y="81"/>
                    <a:pt x="39" y="81"/>
                  </a:cubicBezTo>
                  <a:cubicBezTo>
                    <a:pt x="40" y="79"/>
                    <a:pt x="40" y="79"/>
                    <a:pt x="40" y="79"/>
                  </a:cubicBezTo>
                  <a:cubicBezTo>
                    <a:pt x="40" y="79"/>
                    <a:pt x="38" y="77"/>
                    <a:pt x="38" y="77"/>
                  </a:cubicBezTo>
                  <a:cubicBezTo>
                    <a:pt x="10" y="52"/>
                    <a:pt x="10" y="52"/>
                    <a:pt x="10" y="52"/>
                  </a:cubicBezTo>
                  <a:cubicBezTo>
                    <a:pt x="20" y="51"/>
                    <a:pt x="48" y="47"/>
                    <a:pt x="48" y="47"/>
                  </a:cubicBezTo>
                  <a:lnTo>
                    <a:pt x="50" y="47"/>
                  </a:lnTo>
                  <a:close/>
                </a:path>
              </a:pathLst>
            </a:custGeom>
            <a:solidFill>
              <a:schemeClr val="bg1">
                <a:alpha val="100000"/>
              </a:schemeClr>
            </a:solidFill>
            <a:ln w="9525">
              <a:noFill/>
            </a:ln>
          </p:spPr>
          <p:txBody>
            <a:bodyPr/>
            <a:lstStyle/>
            <a:p>
              <a:endParaRPr lang="zh-CN" altLang="en-US"/>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52"/>
                                        </p:tgtEl>
                                        <p:attrNameLst>
                                          <p:attrName>style.visibility</p:attrName>
                                        </p:attrNameLst>
                                      </p:cBhvr>
                                      <p:to>
                                        <p:strVal val="visible"/>
                                      </p:to>
                                    </p:set>
                                    <p:animEffect filter="dissolve">
                                      <p:cBhvr>
                                        <p:cTn id="11" dur="500"/>
                                        <p:tgtEl>
                                          <p:spTgt spid="6152"/>
                                        </p:tgtEl>
                                      </p:cBhvr>
                                    </p:animEffect>
                                  </p:childTnLst>
                                </p:cTn>
                              </p:par>
                            </p:childTnLst>
                          </p:cTn>
                        </p:par>
                        <p:par>
                          <p:cTn id="12" fill="hold">
                            <p:stCondLst>
                              <p:cond delay="1000"/>
                            </p:stCondLst>
                            <p:childTnLst>
                              <p:par>
                                <p:cTn id="13" presetID="23" presetClass="entr" presetSubtype="36" fill="hold" grpId="0" nodeType="afterEffect">
                                  <p:stCondLst>
                                    <p:cond delay="0"/>
                                  </p:stCondLst>
                                  <p:iterate type="lt">
                                    <p:tmPct val="17000"/>
                                  </p:iterate>
                                  <p:childTnLst>
                                    <p:set>
                                      <p:cBhvr>
                                        <p:cTn id="14" dur="1" fill="hold">
                                          <p:stCondLst>
                                            <p:cond delay="0"/>
                                          </p:stCondLst>
                                        </p:cTn>
                                        <p:tgtEl>
                                          <p:spTgt spid="6150"/>
                                        </p:tgtEl>
                                        <p:attrNameLst>
                                          <p:attrName>style.visibility</p:attrName>
                                        </p:attrNameLst>
                                      </p:cBhvr>
                                      <p:to>
                                        <p:strVal val="visible"/>
                                      </p:to>
                                    </p:set>
                                    <p:anim calcmode="lin" valueType="num">
                                      <p:cBhvr>
                                        <p:cTn id="15"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6"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7" dur="500" fill="hold"/>
                                        <p:tgtEl>
                                          <p:spTgt spid="6150"/>
                                        </p:tgtEl>
                                        <p:attrNameLst>
                                          <p:attrName>ppt_x</p:attrName>
                                        </p:attrNameLst>
                                      </p:cBhvr>
                                      <p:tavLst>
                                        <p:tav tm="0">
                                          <p:val>
                                            <p:fltVal val="0.5"/>
                                          </p:val>
                                        </p:tav>
                                        <p:tav tm="100000">
                                          <p:val>
                                            <p:strVal val="#ppt_x"/>
                                          </p:val>
                                        </p:tav>
                                      </p:tavLst>
                                    </p:anim>
                                    <p:anim calcmode="lin" valueType="num">
                                      <p:cBhvr>
                                        <p:cTn id="18"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512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7172" name="文本框 4"/>
          <p:cNvSpPr/>
          <p:nvPr/>
        </p:nvSpPr>
        <p:spPr>
          <a:xfrm>
            <a:off x="247650" y="55563"/>
            <a:ext cx="237871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p>
        </p:txBody>
      </p:sp>
      <p:pic>
        <p:nvPicPr>
          <p:cNvPr id="5" name="图片 4"/>
          <p:cNvPicPr>
            <a:picLocks noChangeAspect="1"/>
          </p:cNvPicPr>
          <p:nvPr/>
        </p:nvPicPr>
        <p:blipFill>
          <a:blip r:embed="rId3"/>
          <a:stretch>
            <a:fillRect/>
          </a:stretch>
        </p:blipFill>
        <p:spPr>
          <a:xfrm>
            <a:off x="1810385" y="1328420"/>
            <a:ext cx="8855075" cy="5069840"/>
          </a:xfrm>
          <a:prstGeom prst="rect">
            <a:avLst/>
          </a:prstGeom>
        </p:spPr>
      </p:pic>
      <p:pic>
        <p:nvPicPr>
          <p:cNvPr id="7" name="图片 6" descr="QQ图片20180519234415"/>
          <p:cNvPicPr>
            <a:picLocks noChangeAspect="1"/>
          </p:cNvPicPr>
          <p:nvPr/>
        </p:nvPicPr>
        <p:blipFill>
          <a:blip r:embed="rId4"/>
          <a:stretch>
            <a:fillRect/>
          </a:stretch>
        </p:blipFill>
        <p:spPr>
          <a:xfrm>
            <a:off x="1052195" y="1299845"/>
            <a:ext cx="10403205" cy="531749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172"/>
                                        </p:tgtEl>
                                        <p:attrNameLst>
                                          <p:attrName>style.visibility</p:attrName>
                                        </p:attrNameLst>
                                      </p:cBhvr>
                                      <p:to>
                                        <p:strVal val="visible"/>
                                      </p:to>
                                    </p:set>
                                    <p:animEffect filter="dissolv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3" name="图片 2"/>
          <p:cNvPicPr>
            <a:picLocks noChangeAspect="1"/>
          </p:cNvPicPr>
          <p:nvPr/>
        </p:nvPicPr>
        <p:blipFill>
          <a:blip r:embed="rId4"/>
          <a:stretch>
            <a:fillRect/>
          </a:stretch>
        </p:blipFill>
        <p:spPr>
          <a:xfrm>
            <a:off x="388620" y="1244600"/>
            <a:ext cx="3233420" cy="5200650"/>
          </a:xfrm>
          <a:prstGeom prst="rect">
            <a:avLst/>
          </a:prstGeom>
        </p:spPr>
      </p:pic>
      <p:sp>
        <p:nvSpPr>
          <p:cNvPr id="4" name="文本框 3"/>
          <p:cNvSpPr txBox="1"/>
          <p:nvPr/>
        </p:nvSpPr>
        <p:spPr>
          <a:xfrm>
            <a:off x="4036060" y="1583055"/>
            <a:ext cx="7846060" cy="4523105"/>
          </a:xfrm>
          <a:prstGeom prst="rect">
            <a:avLst/>
          </a:prstGeom>
          <a:noFill/>
        </p:spPr>
        <p:txBody>
          <a:bodyPr wrap="square" rtlCol="0">
            <a:spAutoFit/>
          </a:bodyPr>
          <a:lstStyle/>
          <a:p>
            <a:r>
              <a:rPr lang="zh-CN" altLang="en-US" sz="2400">
                <a:solidFill>
                  <a:schemeClr val="bg1"/>
                </a:solidFill>
                <a:latin typeface="黑体" panose="02010609060101010101" charset="-122"/>
                <a:ea typeface="黑体" panose="02010609060101010101" charset="-122"/>
                <a:cs typeface="黑体" panose="02010609060101010101" charset="-122"/>
              </a:rPr>
              <a:t>游戏以玄幻架空世界为战场，真实还原了双方国王领兵进行生死对战的战局。</a:t>
            </a:r>
          </a:p>
          <a:p>
            <a:r>
              <a:rPr lang="zh-CN" altLang="en-US" sz="2400">
                <a:solidFill>
                  <a:schemeClr val="bg1"/>
                </a:solidFill>
                <a:latin typeface="黑体" panose="02010609060101010101" charset="-122"/>
                <a:ea typeface="黑体" panose="02010609060101010101" charset="-122"/>
                <a:cs typeface="黑体" panose="02010609060101010101" charset="-122"/>
              </a:rPr>
              <a:t>而玩家化身国王，统领自方士兵赢得胜利。故我们将游戏取名</a:t>
            </a:r>
            <a:r>
              <a:rPr lang="en-US" altLang="zh-CN" sz="2400">
                <a:solidFill>
                  <a:schemeClr val="bg1"/>
                </a:solidFill>
                <a:latin typeface="黑体" panose="02010609060101010101" charset="-122"/>
                <a:ea typeface="黑体" panose="02010609060101010101" charset="-122"/>
                <a:cs typeface="黑体" panose="02010609060101010101" charset="-122"/>
              </a:rPr>
              <a:t>holy war</a:t>
            </a:r>
            <a:r>
              <a:rPr lang="zh-CN" altLang="en-US" sz="2400">
                <a:solidFill>
                  <a:schemeClr val="bg1"/>
                </a:solidFill>
                <a:latin typeface="黑体" panose="02010609060101010101" charset="-122"/>
                <a:ea typeface="黑体" panose="02010609060101010101" charset="-122"/>
                <a:cs typeface="黑体" panose="02010609060101010101" charset="-122"/>
              </a:rPr>
              <a:t>（圣战）</a:t>
            </a:r>
          </a:p>
          <a:p>
            <a:endParaRPr lang="zh-CN" altLang="en-US" sz="2400">
              <a:solidFill>
                <a:schemeClr val="bg1"/>
              </a:solidFill>
              <a:latin typeface="黑体" panose="02010609060101010101" charset="-122"/>
              <a:ea typeface="黑体" panose="02010609060101010101" charset="-122"/>
              <a:cs typeface="黑体" panose="02010609060101010101" charset="-122"/>
            </a:endParaRPr>
          </a:p>
          <a:p>
            <a:r>
              <a:rPr lang="zh-CN" altLang="en-US" sz="2400">
                <a:solidFill>
                  <a:schemeClr val="bg1"/>
                </a:solidFill>
                <a:latin typeface="黑体" panose="02010609060101010101" charset="-122"/>
                <a:ea typeface="黑体" panose="02010609060101010101" charset="-122"/>
                <a:cs typeface="黑体" panose="02010609060101010101" charset="-122"/>
              </a:rPr>
              <a:t>游戏以回合制展开，分为国王、牧师、魔法师、骑兵、弓箭手、佣兵、重甲兵七个兵种。每个兵种拥有不同的属性及作用和攻击形式，是战术多元化的保证。</a:t>
            </a:r>
          </a:p>
          <a:p>
            <a:endParaRPr lang="zh-CN" altLang="en-US" sz="2400">
              <a:solidFill>
                <a:schemeClr val="bg1"/>
              </a:solidFill>
              <a:latin typeface="黑体" panose="02010609060101010101" charset="-122"/>
              <a:ea typeface="黑体" panose="02010609060101010101" charset="-122"/>
              <a:cs typeface="黑体" panose="02010609060101010101" charset="-122"/>
            </a:endParaRPr>
          </a:p>
          <a:p>
            <a:r>
              <a:rPr lang="zh-CN" altLang="en-US" sz="2400">
                <a:solidFill>
                  <a:schemeClr val="bg1"/>
                </a:solidFill>
                <a:latin typeface="黑体" panose="02010609060101010101" charset="-122"/>
                <a:ea typeface="黑体" panose="02010609060101010101" charset="-122"/>
                <a:cs typeface="黑体" panose="02010609060101010101" charset="-122"/>
              </a:rPr>
              <a:t>每个士兵都有自己的属性栏，其中力量、魔法攻击力、魔法防御力、物理防御力和生命值上限是随兵种固定的。但士气会根据真实战局情况发生改变</a:t>
            </a:r>
            <a:r>
              <a:rPr lang="zh-CN" altLang="en-US">
                <a:solidFill>
                  <a:schemeClr val="bg1"/>
                </a:solidFill>
              </a:rPr>
              <a:t>。</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7" name="图片 6"/>
          <p:cNvPicPr>
            <a:picLocks noChangeAspect="1"/>
          </p:cNvPicPr>
          <p:nvPr/>
        </p:nvPicPr>
        <p:blipFill>
          <a:blip r:embed="rId4"/>
          <a:stretch>
            <a:fillRect/>
          </a:stretch>
        </p:blipFill>
        <p:spPr>
          <a:xfrm>
            <a:off x="161290" y="1068070"/>
            <a:ext cx="6614795" cy="4130675"/>
          </a:xfrm>
          <a:prstGeom prst="rect">
            <a:avLst/>
          </a:prstGeom>
        </p:spPr>
      </p:pic>
      <p:sp>
        <p:nvSpPr>
          <p:cNvPr id="8" name="文本框 7"/>
          <p:cNvSpPr txBox="1"/>
          <p:nvPr/>
        </p:nvSpPr>
        <p:spPr>
          <a:xfrm>
            <a:off x="905510" y="5516880"/>
            <a:ext cx="4686300" cy="829945"/>
          </a:xfrm>
          <a:prstGeom prst="rect">
            <a:avLst/>
          </a:prstGeom>
          <a:noFill/>
        </p:spPr>
        <p:txBody>
          <a:bodyPr wrap="square" rtlCol="0">
            <a:spAutoFit/>
          </a:bodyPr>
          <a:lstStyle/>
          <a:p>
            <a:r>
              <a:rPr lang="zh-CN" altLang="en-US" sz="2400" b="1">
                <a:solidFill>
                  <a:schemeClr val="bg1"/>
                </a:solidFill>
                <a:latin typeface="黑体" panose="02010609060101010101" charset="-122"/>
                <a:ea typeface="黑体" panose="02010609060101010101" charset="-122"/>
                <a:cs typeface="黑体" panose="02010609060101010101" charset="-122"/>
              </a:rPr>
              <a:t>全歼模式       弑君模式</a:t>
            </a:r>
          </a:p>
          <a:p>
            <a:r>
              <a:rPr lang="zh-CN" altLang="en-US" sz="2400" b="1">
                <a:solidFill>
                  <a:schemeClr val="bg1"/>
                </a:solidFill>
                <a:latin typeface="黑体" panose="02010609060101010101" charset="-122"/>
                <a:ea typeface="黑体" panose="02010609060101010101" charset="-122"/>
                <a:cs typeface="黑体" panose="02010609060101010101" charset="-122"/>
              </a:rPr>
              <a:t>平原地图       山谷地图</a:t>
            </a:r>
          </a:p>
        </p:txBody>
      </p:sp>
      <p:sp>
        <p:nvSpPr>
          <p:cNvPr id="9" name="文本框 8"/>
          <p:cNvSpPr txBox="1"/>
          <p:nvPr/>
        </p:nvSpPr>
        <p:spPr>
          <a:xfrm>
            <a:off x="7255510" y="1056005"/>
            <a:ext cx="4460875" cy="4707890"/>
          </a:xfrm>
          <a:prstGeom prst="rect">
            <a:avLst/>
          </a:prstGeom>
          <a:noFill/>
        </p:spPr>
        <p:txBody>
          <a:bodyPr wrap="square" rtlCol="0">
            <a:spAutoFit/>
          </a:bodyPr>
          <a:lstStyle/>
          <a:p>
            <a:r>
              <a:rPr lang="zh-CN" altLang="en-US" sz="2000">
                <a:solidFill>
                  <a:schemeClr val="bg1"/>
                </a:solidFill>
                <a:latin typeface="黑体" panose="02010609060101010101" charset="-122"/>
                <a:ea typeface="黑体" panose="02010609060101010101" charset="-122"/>
              </a:rPr>
              <a:t>因为游戏背景为王国之争，所以国王（即玩家）在游戏中扮演十分重要的角色。两个模式也是以国王展开的。</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显而易见可知，全歼模式以将敌方士兵全歼作为胜利条件，而弑君模式以将敌方国王斩杀作为胜利条件。</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而因为国王对于整个战场的影响十分巨大，所以不同模式的选择会影响到玩家所采用的战术。</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而两张地图除了地形上的不同之外，山谷地图还会存在中立阵营</a:t>
            </a:r>
            <a:r>
              <a:rPr lang="en-US" altLang="zh-CN" sz="2000">
                <a:solidFill>
                  <a:schemeClr val="bg1"/>
                </a:solidFill>
                <a:latin typeface="黑体" panose="02010609060101010101" charset="-122"/>
                <a:ea typeface="黑体" panose="02010609060101010101" charset="-122"/>
              </a:rPr>
              <a:t>npc</a:t>
            </a:r>
            <a:r>
              <a:rPr lang="zh-CN" altLang="en-US" sz="2000">
                <a:solidFill>
                  <a:schemeClr val="bg1"/>
                </a:solidFill>
                <a:latin typeface="黑体" panose="02010609060101010101" charset="-122"/>
                <a:ea typeface="黑体" panose="02010609060101010101" charset="-122"/>
              </a:rPr>
              <a:t>，而</a:t>
            </a:r>
            <a:r>
              <a:rPr lang="en-US" altLang="zh-CN" sz="2000">
                <a:solidFill>
                  <a:schemeClr val="bg1"/>
                </a:solidFill>
                <a:latin typeface="黑体" panose="02010609060101010101" charset="-122"/>
                <a:ea typeface="黑体" panose="02010609060101010101" charset="-122"/>
              </a:rPr>
              <a:t>npc</a:t>
            </a:r>
            <a:r>
              <a:rPr lang="zh-CN" altLang="en-US" sz="2000">
                <a:solidFill>
                  <a:schemeClr val="bg1"/>
                </a:solidFill>
                <a:latin typeface="黑体" panose="02010609060101010101" charset="-122"/>
                <a:ea typeface="黑体" panose="02010609060101010101" charset="-122"/>
              </a:rPr>
              <a:t>也将对战局产生未知影响。</a:t>
            </a:r>
          </a:p>
        </p:txBody>
      </p:sp>
      <p:sp>
        <p:nvSpPr>
          <p:cNvPr id="11" name="文本框 10"/>
          <p:cNvSpPr txBox="1"/>
          <p:nvPr/>
        </p:nvSpPr>
        <p:spPr>
          <a:xfrm>
            <a:off x="709930" y="5380355"/>
            <a:ext cx="4304665" cy="1198880"/>
          </a:xfrm>
          <a:prstGeom prst="rect">
            <a:avLst/>
          </a:prstGeom>
          <a:noFill/>
          <a:ln>
            <a:solidFill>
              <a:srgbClr val="FF0000"/>
            </a:solidFill>
          </a:ln>
        </p:spPr>
        <p:txBody>
          <a:bodyPr wrap="square" rtlCol="0">
            <a:spAutoFit/>
          </a:bodyPr>
          <a:lstStyle/>
          <a:p>
            <a:endParaRPr lang="zh-CN" altLang="en-US"/>
          </a:p>
          <a:p>
            <a:endParaRPr lang="zh-CN" altLang="en-US"/>
          </a:p>
          <a:p>
            <a:endParaRPr lang="zh-CN" altLang="en-US"/>
          </a:p>
          <a:p>
            <a:endParaRPr lang="zh-CN" altLang="en-US"/>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1331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15364" name="文本框 4"/>
          <p:cNvSpPr/>
          <p:nvPr/>
        </p:nvSpPr>
        <p:spPr>
          <a:xfrm>
            <a:off x="247650" y="55563"/>
            <a:ext cx="237871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zh-CN" altLang="en-US" sz="4800" b="1" dirty="0">
              <a:solidFill>
                <a:schemeClr val="bg1"/>
              </a:solidFill>
              <a:latin typeface="Calibri" panose="020F0502020204030204" pitchFamily="34" charset="0"/>
              <a:sym typeface="宋体" panose="02010600030101010101" pitchFamily="2" charset="-122"/>
            </a:endParaRPr>
          </a:p>
        </p:txBody>
      </p:sp>
      <p:sp>
        <p:nvSpPr>
          <p:cNvPr id="13329" name="矩形 11"/>
          <p:cNvSpPr/>
          <p:nvPr/>
        </p:nvSpPr>
        <p:spPr>
          <a:xfrm>
            <a:off x="528955" y="372745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3327" name="矩形 22"/>
          <p:cNvSpPr/>
          <p:nvPr/>
        </p:nvSpPr>
        <p:spPr>
          <a:xfrm>
            <a:off x="6091555" y="1627505"/>
            <a:ext cx="2772410" cy="2103120"/>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233170" y="1646555"/>
            <a:ext cx="1773555" cy="1990090"/>
          </a:xfrm>
          <a:prstGeom prst="rect">
            <a:avLst/>
          </a:prstGeom>
        </p:spPr>
      </p:pic>
      <p:sp>
        <p:nvSpPr>
          <p:cNvPr id="3" name="矩形 11"/>
          <p:cNvSpPr/>
          <p:nvPr/>
        </p:nvSpPr>
        <p:spPr>
          <a:xfrm>
            <a:off x="3310255" y="162433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 name="矩形 11"/>
          <p:cNvSpPr/>
          <p:nvPr/>
        </p:nvSpPr>
        <p:spPr>
          <a:xfrm>
            <a:off x="3310255" y="3721100"/>
            <a:ext cx="2781300" cy="2106295"/>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 name="矩形 22"/>
          <p:cNvSpPr/>
          <p:nvPr/>
        </p:nvSpPr>
        <p:spPr>
          <a:xfrm>
            <a:off x="6091555" y="3721100"/>
            <a:ext cx="2772410" cy="210121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 name="矩形 11"/>
          <p:cNvSpPr/>
          <p:nvPr/>
        </p:nvSpPr>
        <p:spPr>
          <a:xfrm>
            <a:off x="8863965" y="162433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1" name="矩形 11"/>
          <p:cNvSpPr/>
          <p:nvPr/>
        </p:nvSpPr>
        <p:spPr>
          <a:xfrm>
            <a:off x="8863965" y="3721100"/>
            <a:ext cx="2781300" cy="2106295"/>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2" name="文本框 11"/>
          <p:cNvSpPr txBox="1"/>
          <p:nvPr/>
        </p:nvSpPr>
        <p:spPr>
          <a:xfrm>
            <a:off x="3400425" y="1731010"/>
            <a:ext cx="2582545" cy="1753235"/>
          </a:xfrm>
          <a:prstGeom prst="rect">
            <a:avLst/>
          </a:prstGeom>
          <a:noFill/>
        </p:spPr>
        <p:txBody>
          <a:bodyPr wrap="square" rtlCol="0">
            <a:spAutoFit/>
          </a:bodyPr>
          <a:lstStyle/>
          <a:p>
            <a:r>
              <a:rPr lang="zh-CN" altLang="en-US" b="1">
                <a:solidFill>
                  <a:schemeClr val="bg1"/>
                </a:solidFill>
              </a:rPr>
              <a:t>国王</a:t>
            </a:r>
          </a:p>
          <a:p>
            <a:endParaRPr lang="zh-CN" altLang="en-US" b="1">
              <a:solidFill>
                <a:schemeClr val="bg1"/>
              </a:solidFill>
            </a:endParaRPr>
          </a:p>
          <a:p>
            <a:r>
              <a:rPr lang="zh-CN" altLang="en-US" b="1">
                <a:solidFill>
                  <a:schemeClr val="bg1"/>
                </a:solidFill>
              </a:rPr>
              <a:t>拥有较高的防御力，但行动力和攻击力偏低。</a:t>
            </a:r>
          </a:p>
          <a:p>
            <a:r>
              <a:rPr lang="zh-CN" altLang="en-US" b="1">
                <a:solidFill>
                  <a:schemeClr val="bg1"/>
                </a:solidFill>
              </a:rPr>
              <a:t>国王附近三个身位格的己方目标士气增加。</a:t>
            </a:r>
          </a:p>
        </p:txBody>
      </p:sp>
      <p:sp>
        <p:nvSpPr>
          <p:cNvPr id="13" name="文本框 12"/>
          <p:cNvSpPr txBox="1"/>
          <p:nvPr/>
        </p:nvSpPr>
        <p:spPr>
          <a:xfrm>
            <a:off x="6186805" y="1731010"/>
            <a:ext cx="2582545" cy="2030095"/>
          </a:xfrm>
          <a:prstGeom prst="rect">
            <a:avLst/>
          </a:prstGeom>
          <a:noFill/>
        </p:spPr>
        <p:txBody>
          <a:bodyPr wrap="square" rtlCol="0">
            <a:spAutoFit/>
          </a:bodyPr>
          <a:lstStyle/>
          <a:p>
            <a:r>
              <a:rPr lang="zh-CN" altLang="en-US" b="1">
                <a:solidFill>
                  <a:schemeClr val="tx1"/>
                </a:solidFill>
              </a:rPr>
              <a:t>牧师</a:t>
            </a:r>
          </a:p>
          <a:p>
            <a:endParaRPr lang="zh-CN" altLang="en-US" b="1">
              <a:solidFill>
                <a:schemeClr val="tx1"/>
              </a:solidFill>
            </a:endParaRPr>
          </a:p>
          <a:p>
            <a:r>
              <a:rPr lang="zh-CN" altLang="en-US" b="1">
                <a:solidFill>
                  <a:schemeClr val="tx1"/>
                </a:solidFill>
              </a:rPr>
              <a:t>牧师防御力较低，没有攻击能力，行动力一般，但是可以给范围内的己方目标回复一定比例的血量。</a:t>
            </a:r>
          </a:p>
        </p:txBody>
      </p:sp>
      <p:sp>
        <p:nvSpPr>
          <p:cNvPr id="14" name="文本框 13"/>
          <p:cNvSpPr txBox="1"/>
          <p:nvPr/>
        </p:nvSpPr>
        <p:spPr>
          <a:xfrm>
            <a:off x="8963660" y="1731010"/>
            <a:ext cx="2582545" cy="2030095"/>
          </a:xfrm>
          <a:prstGeom prst="rect">
            <a:avLst/>
          </a:prstGeom>
          <a:noFill/>
        </p:spPr>
        <p:txBody>
          <a:bodyPr wrap="square" rtlCol="0">
            <a:spAutoFit/>
          </a:bodyPr>
          <a:lstStyle/>
          <a:p>
            <a:r>
              <a:rPr lang="zh-CN" altLang="en-US" b="1">
                <a:solidFill>
                  <a:schemeClr val="bg1"/>
                </a:solidFill>
              </a:rPr>
              <a:t>魔法师</a:t>
            </a:r>
          </a:p>
          <a:p>
            <a:endParaRPr lang="zh-CN" altLang="en-US" b="1">
              <a:solidFill>
                <a:schemeClr val="bg1"/>
              </a:solidFill>
            </a:endParaRPr>
          </a:p>
          <a:p>
            <a:r>
              <a:rPr lang="zh-CN" altLang="en-US" b="1">
                <a:solidFill>
                  <a:schemeClr val="bg1"/>
                </a:solidFill>
              </a:rPr>
              <a:t>魔法师具有极强的攻击力。选择攻击目标后将会对目标及目标周围的所有对象进行无差别魔法攻击。</a:t>
            </a:r>
          </a:p>
        </p:txBody>
      </p:sp>
      <p:sp>
        <p:nvSpPr>
          <p:cNvPr id="15" name="文本框 14"/>
          <p:cNvSpPr txBox="1"/>
          <p:nvPr/>
        </p:nvSpPr>
        <p:spPr>
          <a:xfrm>
            <a:off x="628015" y="3765550"/>
            <a:ext cx="2582545" cy="1753235"/>
          </a:xfrm>
          <a:prstGeom prst="rect">
            <a:avLst/>
          </a:prstGeom>
          <a:noFill/>
        </p:spPr>
        <p:txBody>
          <a:bodyPr wrap="square" rtlCol="0">
            <a:spAutoFit/>
          </a:bodyPr>
          <a:lstStyle/>
          <a:p>
            <a:r>
              <a:rPr lang="zh-CN" altLang="en-US" b="1">
                <a:solidFill>
                  <a:schemeClr val="bg1"/>
                </a:solidFill>
              </a:rPr>
              <a:t>骑兵</a:t>
            </a:r>
          </a:p>
          <a:p>
            <a:endParaRPr lang="zh-CN" altLang="en-US" b="1">
              <a:solidFill>
                <a:schemeClr val="bg1"/>
              </a:solidFill>
            </a:endParaRPr>
          </a:p>
          <a:p>
            <a:r>
              <a:rPr lang="zh-CN" altLang="en-US" b="1">
                <a:solidFill>
                  <a:schemeClr val="bg1"/>
                </a:solidFill>
              </a:rPr>
              <a:t>骑兵具有超高行动力，可以在较短时间内赶到战场并在第一时间进行支援。</a:t>
            </a:r>
          </a:p>
        </p:txBody>
      </p:sp>
      <p:sp>
        <p:nvSpPr>
          <p:cNvPr id="16" name="文本框 15"/>
          <p:cNvSpPr txBox="1"/>
          <p:nvPr/>
        </p:nvSpPr>
        <p:spPr>
          <a:xfrm>
            <a:off x="3409950" y="3765550"/>
            <a:ext cx="2582545" cy="1753235"/>
          </a:xfrm>
          <a:prstGeom prst="rect">
            <a:avLst/>
          </a:prstGeom>
          <a:noFill/>
        </p:spPr>
        <p:txBody>
          <a:bodyPr wrap="square" rtlCol="0">
            <a:spAutoFit/>
          </a:bodyPr>
          <a:lstStyle/>
          <a:p>
            <a:r>
              <a:rPr lang="zh-CN" altLang="en-US" b="1">
                <a:solidFill>
                  <a:schemeClr val="tx1"/>
                </a:solidFill>
              </a:rPr>
              <a:t>弓箭手</a:t>
            </a:r>
          </a:p>
          <a:p>
            <a:endParaRPr lang="zh-CN" altLang="en-US" b="1">
              <a:solidFill>
                <a:schemeClr val="tx1"/>
              </a:solidFill>
            </a:endParaRPr>
          </a:p>
          <a:p>
            <a:r>
              <a:rPr lang="zh-CN" altLang="en-US" b="1">
                <a:solidFill>
                  <a:schemeClr val="tx1"/>
                </a:solidFill>
              </a:rPr>
              <a:t>弓箭手的攻击范围十分远，不容易被攻击对象反击，但拥有较低的行动力和防御力。</a:t>
            </a:r>
            <a:endParaRPr lang="zh-CN" altLang="en-US" b="1">
              <a:solidFill>
                <a:schemeClr val="bg1"/>
              </a:solidFill>
            </a:endParaRPr>
          </a:p>
        </p:txBody>
      </p:sp>
      <p:sp>
        <p:nvSpPr>
          <p:cNvPr id="17" name="文本框 16"/>
          <p:cNvSpPr txBox="1"/>
          <p:nvPr/>
        </p:nvSpPr>
        <p:spPr>
          <a:xfrm>
            <a:off x="6186805" y="3765550"/>
            <a:ext cx="2582545" cy="1753235"/>
          </a:xfrm>
          <a:prstGeom prst="rect">
            <a:avLst/>
          </a:prstGeom>
          <a:noFill/>
        </p:spPr>
        <p:txBody>
          <a:bodyPr wrap="square" rtlCol="0">
            <a:spAutoFit/>
          </a:bodyPr>
          <a:lstStyle/>
          <a:p>
            <a:r>
              <a:rPr lang="zh-CN" altLang="en-US" b="1">
                <a:solidFill>
                  <a:schemeClr val="bg1"/>
                </a:solidFill>
              </a:rPr>
              <a:t>重甲兵</a:t>
            </a:r>
          </a:p>
          <a:p>
            <a:endParaRPr lang="zh-CN" altLang="en-US" b="1">
              <a:solidFill>
                <a:schemeClr val="bg1"/>
              </a:solidFill>
            </a:endParaRPr>
          </a:p>
          <a:p>
            <a:r>
              <a:rPr lang="zh-CN" altLang="en-US" b="1">
                <a:solidFill>
                  <a:schemeClr val="bg1"/>
                </a:solidFill>
              </a:rPr>
              <a:t>重甲兵具有很高的防御力，使得其可以在前线抵挡大量攻击给远攻职业争取输出机会。</a:t>
            </a:r>
          </a:p>
        </p:txBody>
      </p:sp>
      <p:sp>
        <p:nvSpPr>
          <p:cNvPr id="18" name="文本框 17"/>
          <p:cNvSpPr txBox="1"/>
          <p:nvPr/>
        </p:nvSpPr>
        <p:spPr>
          <a:xfrm>
            <a:off x="8963660" y="3765550"/>
            <a:ext cx="2582545" cy="1753235"/>
          </a:xfrm>
          <a:prstGeom prst="rect">
            <a:avLst/>
          </a:prstGeom>
          <a:noFill/>
        </p:spPr>
        <p:txBody>
          <a:bodyPr wrap="square" rtlCol="0">
            <a:spAutoFit/>
          </a:bodyPr>
          <a:lstStyle/>
          <a:p>
            <a:r>
              <a:rPr lang="zh-CN" altLang="en-US" b="1">
                <a:solidFill>
                  <a:schemeClr val="tx1"/>
                </a:solidFill>
              </a:rPr>
              <a:t>佣兵</a:t>
            </a:r>
          </a:p>
          <a:p>
            <a:endParaRPr lang="zh-CN" altLang="en-US" b="1">
              <a:solidFill>
                <a:schemeClr val="tx1"/>
              </a:solidFill>
            </a:endParaRPr>
          </a:p>
          <a:p>
            <a:r>
              <a:rPr lang="zh-CN" altLang="en-US" b="1">
                <a:solidFill>
                  <a:schemeClr val="tx1"/>
                </a:solidFill>
              </a:rPr>
              <a:t>佣兵具有较高的行动力，但其余所有属性都十分平均，是整个战场最为常见的角色。</a:t>
            </a:r>
            <a:endParaRPr lang="zh-CN" altLang="en-US" b="1">
              <a:solidFill>
                <a:schemeClr val="bg1"/>
              </a:solidFill>
            </a:endParaRP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64"/>
                                        </p:tgtEl>
                                        <p:attrNameLst>
                                          <p:attrName>style.visibility</p:attrName>
                                        </p:attrNameLst>
                                      </p:cBhvr>
                                      <p:to>
                                        <p:strVal val="visible"/>
                                      </p:to>
                                    </p:set>
                                    <p:animEffect filter="dissolve">
                                      <p:cBhvr>
                                        <p:cTn id="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6" name="图片 5"/>
          <p:cNvPicPr>
            <a:picLocks noChangeAspect="1"/>
          </p:cNvPicPr>
          <p:nvPr/>
        </p:nvPicPr>
        <p:blipFill>
          <a:blip r:embed="rId4"/>
          <a:stretch>
            <a:fillRect/>
          </a:stretch>
        </p:blipFill>
        <p:spPr>
          <a:xfrm>
            <a:off x="393065" y="1207135"/>
            <a:ext cx="5814060" cy="3710305"/>
          </a:xfrm>
          <a:prstGeom prst="rect">
            <a:avLst/>
          </a:prstGeom>
        </p:spPr>
      </p:pic>
      <p:pic>
        <p:nvPicPr>
          <p:cNvPr id="7" name="图片 6"/>
          <p:cNvPicPr>
            <a:picLocks noChangeAspect="1"/>
          </p:cNvPicPr>
          <p:nvPr/>
        </p:nvPicPr>
        <p:blipFill>
          <a:blip r:embed="rId5"/>
          <a:stretch>
            <a:fillRect/>
          </a:stretch>
        </p:blipFill>
        <p:spPr>
          <a:xfrm>
            <a:off x="400685" y="1207135"/>
            <a:ext cx="1822450" cy="3710940"/>
          </a:xfrm>
          <a:prstGeom prst="rect">
            <a:avLst/>
          </a:prstGeom>
        </p:spPr>
      </p:pic>
      <p:pic>
        <p:nvPicPr>
          <p:cNvPr id="8" name="图片 7"/>
          <p:cNvPicPr>
            <a:picLocks noChangeAspect="1"/>
          </p:cNvPicPr>
          <p:nvPr/>
        </p:nvPicPr>
        <p:blipFill>
          <a:blip r:embed="rId6"/>
          <a:stretch>
            <a:fillRect/>
          </a:stretch>
        </p:blipFill>
        <p:spPr>
          <a:xfrm>
            <a:off x="6273165" y="3018790"/>
            <a:ext cx="5773420" cy="3570605"/>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819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819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10245" name="矩形 3"/>
          <p:cNvSpPr/>
          <p:nvPr/>
        </p:nvSpPr>
        <p:spPr>
          <a:xfrm>
            <a:off x="0" y="2171700"/>
            <a:ext cx="12192000" cy="262890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246" name="文本框 5"/>
          <p:cNvSpPr/>
          <p:nvPr/>
        </p:nvSpPr>
        <p:spPr>
          <a:xfrm>
            <a:off x="3094673" y="2978468"/>
            <a:ext cx="5988685" cy="1014730"/>
          </a:xfrm>
          <a:prstGeom prst="rect">
            <a:avLst/>
          </a:prstGeom>
          <a:noFill/>
          <a:ln w="9525">
            <a:noFill/>
          </a:ln>
        </p:spPr>
        <p:txBody>
          <a:bodyPr wrap="none">
            <a:spAutoFit/>
          </a:bodyPr>
          <a:lstStyle/>
          <a:p>
            <a:r>
              <a:rPr lang="en-US" altLang="zh-CN" sz="60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r>
              <a:rPr lang="zh-CN" sz="6000" b="1" dirty="0">
                <a:solidFill>
                  <a:schemeClr val="bg1"/>
                </a:solidFill>
                <a:latin typeface="Calibri" panose="020F0502020204030204" pitchFamily="34" charset="0"/>
                <a:cs typeface="Calibri" panose="020F0502020204030204" pitchFamily="34" charset="0"/>
                <a:sym typeface="Calibri" panose="020F0502020204030204" pitchFamily="34" charset="0"/>
              </a:rPr>
              <a:t>详细设计</a:t>
            </a:r>
            <a:endParaRPr lang="zh-CN" sz="6000" b="1" dirty="0">
              <a:solidFill>
                <a:schemeClr val="bg1"/>
              </a:solidFill>
              <a:latin typeface="Calibri" panose="020F0502020204030204" pitchFamily="34" charset="0"/>
              <a:sym typeface="宋体" panose="02010600030101010101" pitchFamily="2" charset="-122"/>
            </a:endParaRPr>
          </a:p>
        </p:txBody>
      </p:sp>
      <p:grpSp>
        <p:nvGrpSpPr>
          <p:cNvPr id="10248" name="Group 8"/>
          <p:cNvGrpSpPr/>
          <p:nvPr/>
        </p:nvGrpSpPr>
        <p:grpSpPr>
          <a:xfrm>
            <a:off x="5645150" y="1716088"/>
            <a:ext cx="889000" cy="889000"/>
            <a:chOff x="0" y="0"/>
            <a:chExt cx="888824" cy="888824"/>
          </a:xfrm>
        </p:grpSpPr>
        <p:sp>
          <p:nvSpPr>
            <p:cNvPr id="8201" name="矩形 4"/>
            <p:cNvSpPr/>
            <p:nvPr/>
          </p:nvSpPr>
          <p:spPr>
            <a:xfrm rot="2700000">
              <a:off x="0" y="0"/>
              <a:ext cx="888824" cy="888824"/>
            </a:xfrm>
            <a:prstGeom prst="rect">
              <a:avLst/>
            </a:prstGeom>
            <a:solidFill>
              <a:srgbClr val="2F374C"/>
            </a:solidFill>
            <a:ln w="12700">
              <a:noFill/>
            </a:ln>
          </p:spPr>
          <p:txBody>
            <a:bodyPr anchor="ctr"/>
            <a:lstStyle/>
            <a:p>
              <a:pPr algn="ctr"/>
              <a:endParaRPr lang="zh-CN" altLang="zh-CN" dirty="0">
                <a:solidFill>
                  <a:srgbClr val="A5A5A5"/>
                </a:solidFill>
                <a:latin typeface="宋体" panose="02010600030101010101" pitchFamily="2" charset="-122"/>
                <a:sym typeface="宋体" panose="02010600030101010101" pitchFamily="2" charset="-122"/>
              </a:endParaRPr>
            </a:p>
          </p:txBody>
        </p:sp>
        <p:grpSp>
          <p:nvGrpSpPr>
            <p:cNvPr id="8202" name="Group 10"/>
            <p:cNvGrpSpPr/>
            <p:nvPr/>
          </p:nvGrpSpPr>
          <p:grpSpPr>
            <a:xfrm>
              <a:off x="193587" y="234862"/>
              <a:ext cx="501650" cy="419100"/>
              <a:chOff x="0" y="0"/>
              <a:chExt cx="501650" cy="419100"/>
            </a:xfrm>
          </p:grpSpPr>
          <p:sp>
            <p:nvSpPr>
              <p:cNvPr id="8203" name="Freeform 14"/>
              <p:cNvSpPr>
                <a:spLocks noEditPoints="1"/>
              </p:cNvSpPr>
              <p:nvPr/>
            </p:nvSpPr>
            <p:spPr>
              <a:xfrm>
                <a:off x="0" y="0"/>
                <a:ext cx="501650" cy="419100"/>
              </a:xfrm>
              <a:custGeom>
                <a:avLst/>
                <a:gdLst>
                  <a:gd name="txL" fmla="*/ 0 w 131"/>
                  <a:gd name="txT" fmla="*/ 0 h 109"/>
                  <a:gd name="txR" fmla="*/ 131 w 131"/>
                  <a:gd name="txB" fmla="*/ 109 h 109"/>
                </a:gdLst>
                <a:ahLst/>
                <a:cxnLst>
                  <a:cxn ang="0">
                    <a:pos x="34465" y="0"/>
                  </a:cxn>
                  <a:cxn ang="0">
                    <a:pos x="0" y="34605"/>
                  </a:cxn>
                  <a:cxn ang="0">
                    <a:pos x="0" y="384495"/>
                  </a:cxn>
                  <a:cxn ang="0">
                    <a:pos x="34465" y="419100"/>
                  </a:cxn>
                  <a:cxn ang="0">
                    <a:pos x="467185" y="419100"/>
                  </a:cxn>
                  <a:cxn ang="0">
                    <a:pos x="501650" y="384495"/>
                  </a:cxn>
                  <a:cxn ang="0">
                    <a:pos x="501650" y="34605"/>
                  </a:cxn>
                  <a:cxn ang="0">
                    <a:pos x="467185" y="0"/>
                  </a:cxn>
                  <a:cxn ang="0">
                    <a:pos x="34465" y="0"/>
                  </a:cxn>
                  <a:cxn ang="0">
                    <a:pos x="34465" y="34605"/>
                  </a:cxn>
                  <a:cxn ang="0">
                    <a:pos x="467185" y="34605"/>
                  </a:cxn>
                  <a:cxn ang="0">
                    <a:pos x="467185" y="249922"/>
                  </a:cxn>
                  <a:cxn ang="0">
                    <a:pos x="382939" y="169178"/>
                  </a:cxn>
                  <a:cxn ang="0">
                    <a:pos x="367621" y="169178"/>
                  </a:cxn>
                  <a:cxn ang="0">
                    <a:pos x="275716" y="257612"/>
                  </a:cxn>
                  <a:cxn ang="0">
                    <a:pos x="145517" y="126883"/>
                  </a:cxn>
                  <a:cxn ang="0">
                    <a:pos x="137858" y="123039"/>
                  </a:cxn>
                  <a:cxn ang="0">
                    <a:pos x="130199" y="126883"/>
                  </a:cxn>
                  <a:cxn ang="0">
                    <a:pos x="34465" y="226852"/>
                  </a:cxn>
                  <a:cxn ang="0">
                    <a:pos x="34465" y="226852"/>
                  </a:cxn>
                  <a:cxn ang="0">
                    <a:pos x="34465" y="34605"/>
                  </a:cxn>
                  <a:cxn ang="0">
                    <a:pos x="34465" y="269147"/>
                  </a:cxn>
                  <a:cxn ang="0">
                    <a:pos x="137858" y="161488"/>
                  </a:cxn>
                  <a:cxn ang="0">
                    <a:pos x="287204" y="311441"/>
                  </a:cxn>
                  <a:cxn ang="0">
                    <a:pos x="294863" y="315286"/>
                  </a:cxn>
                  <a:cxn ang="0">
                    <a:pos x="302522" y="311441"/>
                  </a:cxn>
                  <a:cxn ang="0">
                    <a:pos x="310181" y="307596"/>
                  </a:cxn>
                  <a:cxn ang="0">
                    <a:pos x="310181" y="292217"/>
                  </a:cxn>
                  <a:cxn ang="0">
                    <a:pos x="294863" y="280682"/>
                  </a:cxn>
                  <a:cxn ang="0">
                    <a:pos x="375280" y="199938"/>
                  </a:cxn>
                  <a:cxn ang="0">
                    <a:pos x="467185" y="288372"/>
                  </a:cxn>
                  <a:cxn ang="0">
                    <a:pos x="467185" y="384495"/>
                  </a:cxn>
                  <a:cxn ang="0">
                    <a:pos x="34465" y="384495"/>
                  </a:cxn>
                  <a:cxn ang="0">
                    <a:pos x="34465" y="269147"/>
                  </a:cxn>
                </a:cxnLst>
                <a:rect l="txL" t="txT" r="txR" b="txB"/>
                <a:pathLst>
                  <a:path w="131" h="109">
                    <a:moveTo>
                      <a:pt x="9" y="0"/>
                    </a:moveTo>
                    <a:cubicBezTo>
                      <a:pt x="4" y="0"/>
                      <a:pt x="0" y="4"/>
                      <a:pt x="0" y="9"/>
                    </a:cubicBezTo>
                    <a:cubicBezTo>
                      <a:pt x="0" y="100"/>
                      <a:pt x="0" y="100"/>
                      <a:pt x="0" y="100"/>
                    </a:cubicBezTo>
                    <a:cubicBezTo>
                      <a:pt x="0" y="105"/>
                      <a:pt x="4" y="109"/>
                      <a:pt x="9" y="109"/>
                    </a:cubicBezTo>
                    <a:cubicBezTo>
                      <a:pt x="122" y="109"/>
                      <a:pt x="122" y="109"/>
                      <a:pt x="122" y="109"/>
                    </a:cubicBezTo>
                    <a:cubicBezTo>
                      <a:pt x="127" y="109"/>
                      <a:pt x="131" y="105"/>
                      <a:pt x="131" y="100"/>
                    </a:cubicBezTo>
                    <a:cubicBezTo>
                      <a:pt x="131" y="9"/>
                      <a:pt x="131" y="9"/>
                      <a:pt x="131" y="9"/>
                    </a:cubicBezTo>
                    <a:cubicBezTo>
                      <a:pt x="131" y="4"/>
                      <a:pt x="127" y="0"/>
                      <a:pt x="122" y="0"/>
                    </a:cubicBezTo>
                    <a:lnTo>
                      <a:pt x="9" y="0"/>
                    </a:lnTo>
                    <a:close/>
                    <a:moveTo>
                      <a:pt x="9" y="9"/>
                    </a:moveTo>
                    <a:cubicBezTo>
                      <a:pt x="122" y="9"/>
                      <a:pt x="122" y="9"/>
                      <a:pt x="122" y="9"/>
                    </a:cubicBezTo>
                    <a:cubicBezTo>
                      <a:pt x="122" y="65"/>
                      <a:pt x="122" y="65"/>
                      <a:pt x="122" y="65"/>
                    </a:cubicBezTo>
                    <a:cubicBezTo>
                      <a:pt x="100" y="44"/>
                      <a:pt x="100" y="44"/>
                      <a:pt x="100" y="44"/>
                    </a:cubicBezTo>
                    <a:cubicBezTo>
                      <a:pt x="99" y="43"/>
                      <a:pt x="97" y="43"/>
                      <a:pt x="96" y="44"/>
                    </a:cubicBezTo>
                    <a:cubicBezTo>
                      <a:pt x="72" y="67"/>
                      <a:pt x="72" y="67"/>
                      <a:pt x="72" y="67"/>
                    </a:cubicBezTo>
                    <a:cubicBezTo>
                      <a:pt x="38" y="33"/>
                      <a:pt x="38" y="33"/>
                      <a:pt x="38" y="33"/>
                    </a:cubicBezTo>
                    <a:cubicBezTo>
                      <a:pt x="38" y="33"/>
                      <a:pt x="37" y="32"/>
                      <a:pt x="36" y="32"/>
                    </a:cubicBezTo>
                    <a:cubicBezTo>
                      <a:pt x="36" y="32"/>
                      <a:pt x="35" y="33"/>
                      <a:pt x="34" y="33"/>
                    </a:cubicBezTo>
                    <a:cubicBezTo>
                      <a:pt x="34" y="33"/>
                      <a:pt x="10" y="59"/>
                      <a:pt x="9" y="59"/>
                    </a:cubicBezTo>
                    <a:cubicBezTo>
                      <a:pt x="9" y="59"/>
                      <a:pt x="9" y="59"/>
                      <a:pt x="9" y="59"/>
                    </a:cubicBezTo>
                    <a:cubicBezTo>
                      <a:pt x="9" y="59"/>
                      <a:pt x="9" y="9"/>
                      <a:pt x="9" y="9"/>
                    </a:cubicBezTo>
                    <a:close/>
                    <a:moveTo>
                      <a:pt x="9" y="70"/>
                    </a:moveTo>
                    <a:cubicBezTo>
                      <a:pt x="36" y="42"/>
                      <a:pt x="36" y="42"/>
                      <a:pt x="36" y="42"/>
                    </a:cubicBezTo>
                    <a:cubicBezTo>
                      <a:pt x="75" y="81"/>
                      <a:pt x="75" y="81"/>
                      <a:pt x="75" y="81"/>
                    </a:cubicBezTo>
                    <a:cubicBezTo>
                      <a:pt x="76" y="82"/>
                      <a:pt x="77" y="82"/>
                      <a:pt x="77" y="82"/>
                    </a:cubicBezTo>
                    <a:cubicBezTo>
                      <a:pt x="78" y="82"/>
                      <a:pt x="79" y="82"/>
                      <a:pt x="79" y="81"/>
                    </a:cubicBezTo>
                    <a:cubicBezTo>
                      <a:pt x="81" y="80"/>
                      <a:pt x="81" y="80"/>
                      <a:pt x="81" y="80"/>
                    </a:cubicBezTo>
                    <a:cubicBezTo>
                      <a:pt x="82" y="79"/>
                      <a:pt x="82" y="77"/>
                      <a:pt x="81" y="76"/>
                    </a:cubicBezTo>
                    <a:cubicBezTo>
                      <a:pt x="77" y="73"/>
                      <a:pt x="77" y="73"/>
                      <a:pt x="77" y="73"/>
                    </a:cubicBezTo>
                    <a:cubicBezTo>
                      <a:pt x="98" y="52"/>
                      <a:pt x="98" y="52"/>
                      <a:pt x="98" y="52"/>
                    </a:cubicBezTo>
                    <a:cubicBezTo>
                      <a:pt x="122" y="75"/>
                      <a:pt x="122" y="75"/>
                      <a:pt x="122" y="75"/>
                    </a:cubicBezTo>
                    <a:cubicBezTo>
                      <a:pt x="122" y="100"/>
                      <a:pt x="122" y="100"/>
                      <a:pt x="122" y="100"/>
                    </a:cubicBezTo>
                    <a:cubicBezTo>
                      <a:pt x="9" y="100"/>
                      <a:pt x="9" y="100"/>
                      <a:pt x="9" y="100"/>
                    </a:cubicBezTo>
                    <a:lnTo>
                      <a:pt x="9" y="70"/>
                    </a:lnTo>
                    <a:close/>
                  </a:path>
                </a:pathLst>
              </a:custGeom>
              <a:solidFill>
                <a:schemeClr val="bg1">
                  <a:alpha val="100000"/>
                </a:schemeClr>
              </a:solidFill>
              <a:ln w="9525">
                <a:noFill/>
              </a:ln>
            </p:spPr>
            <p:txBody>
              <a:bodyPr/>
              <a:lstStyle/>
              <a:p>
                <a:endParaRPr lang="zh-CN" altLang="en-US"/>
              </a:p>
            </p:txBody>
          </p:sp>
          <p:sp>
            <p:nvSpPr>
              <p:cNvPr id="8204" name="Oval 15"/>
              <p:cNvSpPr/>
              <p:nvPr/>
            </p:nvSpPr>
            <p:spPr>
              <a:xfrm>
                <a:off x="217488" y="65087"/>
                <a:ext cx="100013" cy="100013"/>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0245"/>
                                        </p:tgtEl>
                                        <p:attrNameLst>
                                          <p:attrName>style.visibility</p:attrName>
                                        </p:attrNameLst>
                                      </p:cBhvr>
                                      <p:to>
                                        <p:strVal val="visible"/>
                                      </p:to>
                                    </p:set>
                                    <p:animEffect filter="barn(outHorizontal)">
                                      <p:cBhvr>
                                        <p:cTn id="7" dur="500"/>
                                        <p:tgtEl>
                                          <p:spTgt spid="1024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248"/>
                                        </p:tgtEl>
                                        <p:attrNameLst>
                                          <p:attrName>style.visibility</p:attrName>
                                        </p:attrNameLst>
                                      </p:cBhvr>
                                      <p:to>
                                        <p:strVal val="visible"/>
                                      </p:to>
                                    </p:set>
                                    <p:animEffect filter="dissolve">
                                      <p:cBhvr>
                                        <p:cTn id="11" dur="500"/>
                                        <p:tgtEl>
                                          <p:spTgt spid="10248"/>
                                        </p:tgtEl>
                                      </p:cBhvr>
                                    </p:animEffect>
                                  </p:childTnLst>
                                </p:cTn>
                              </p:par>
                            </p:childTnLst>
                          </p:cTn>
                        </p:par>
                        <p:par>
                          <p:cTn id="12" fill="hold">
                            <p:stCondLst>
                              <p:cond delay="1000"/>
                            </p:stCondLst>
                            <p:childTnLst>
                              <p:par>
                                <p:cTn id="13" presetID="23" presetClass="entr" presetSubtype="36" fill="hold" grpId="0" nodeType="afterEffect">
                                  <p:stCondLst>
                                    <p:cond delay="0"/>
                                  </p:stCondLst>
                                  <p:iterate type="lt">
                                    <p:tmPct val="17000"/>
                                  </p:iterate>
                                  <p:childTnLst>
                                    <p:set>
                                      <p:cBhvr>
                                        <p:cTn id="14" dur="1" fill="hold">
                                          <p:stCondLst>
                                            <p:cond delay="0"/>
                                          </p:stCondLst>
                                        </p:cTn>
                                        <p:tgtEl>
                                          <p:spTgt spid="10246"/>
                                        </p:tgtEl>
                                        <p:attrNameLst>
                                          <p:attrName>style.visibility</p:attrName>
                                        </p:attrNameLst>
                                      </p:cBhvr>
                                      <p:to>
                                        <p:strVal val="visible"/>
                                      </p:to>
                                    </p:set>
                                    <p:anim calcmode="lin" valueType="num">
                                      <p:cBhvr>
                                        <p:cTn id="15" dur="500" fill="hold"/>
                                        <p:tgtEl>
                                          <p:spTgt spid="10246"/>
                                        </p:tgtEl>
                                        <p:attrNameLst>
                                          <p:attrName>ppt_w</p:attrName>
                                        </p:attrNameLst>
                                      </p:cBhvr>
                                      <p:tavLst>
                                        <p:tav tm="0">
                                          <p:val>
                                            <p:strVal val="(6*min(max(#ppt_w*#ppt_h,.3),1)-7.4)/-.7*#ppt_w"/>
                                          </p:val>
                                        </p:tav>
                                        <p:tav tm="100000">
                                          <p:val>
                                            <p:strVal val="#ppt_w"/>
                                          </p:val>
                                        </p:tav>
                                      </p:tavLst>
                                    </p:anim>
                                    <p:anim calcmode="lin" valueType="num">
                                      <p:cBhvr>
                                        <p:cTn id="16" dur="500" fill="hold"/>
                                        <p:tgtEl>
                                          <p:spTgt spid="10246"/>
                                        </p:tgtEl>
                                        <p:attrNameLst>
                                          <p:attrName>ppt_h</p:attrName>
                                        </p:attrNameLst>
                                      </p:cBhvr>
                                      <p:tavLst>
                                        <p:tav tm="0">
                                          <p:val>
                                            <p:strVal val="(6*min(max(#ppt_w*#ppt_h,.3),1)-7.4)/-.7*#ppt_h"/>
                                          </p:val>
                                        </p:tav>
                                        <p:tav tm="100000">
                                          <p:val>
                                            <p:strVal val="#ppt_h"/>
                                          </p:val>
                                        </p:tav>
                                      </p:tavLst>
                                    </p:anim>
                                    <p:anim calcmode="lin" valueType="num">
                                      <p:cBhvr>
                                        <p:cTn id="17" dur="500" fill="hold"/>
                                        <p:tgtEl>
                                          <p:spTgt spid="10246"/>
                                        </p:tgtEl>
                                        <p:attrNameLst>
                                          <p:attrName>ppt_x</p:attrName>
                                        </p:attrNameLst>
                                      </p:cBhvr>
                                      <p:tavLst>
                                        <p:tav tm="0">
                                          <p:val>
                                            <p:fltVal val="0.5"/>
                                          </p:val>
                                        </p:tav>
                                        <p:tav tm="100000">
                                          <p:val>
                                            <p:strVal val="#ppt_x"/>
                                          </p:val>
                                        </p:tav>
                                      </p:tavLst>
                                    </p:anim>
                                    <p:anim calcmode="lin" valueType="num">
                                      <p:cBhvr>
                                        <p:cTn id="18" dur="500" fill="hold"/>
                                        <p:tgtEl>
                                          <p:spTgt spid="1024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ldLvl="0" animBg="1"/>
      <p:bldP spid="10246" grpId="0" bldLvl="0"/>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803</Words>
  <Application>Microsoft Macintosh PowerPoint</Application>
  <PresentationFormat>宽屏</PresentationFormat>
  <Paragraphs>118</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22</vt:i4>
      </vt:variant>
    </vt:vector>
  </HeadingPairs>
  <TitlesOfParts>
    <vt:vector size="31" baseType="lpstr">
      <vt:lpstr>Calibri</vt:lpstr>
      <vt:lpstr>Calibri Light</vt:lpstr>
      <vt:lpstr>Impact</vt:lpstr>
      <vt:lpstr>黑体</vt:lpstr>
      <vt:lpstr>宋体</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 yuan</dc:creator>
  <cp:lastModifiedBy>Microsoft Office 用户</cp:lastModifiedBy>
  <cp:revision>48</cp:revision>
  <dcterms:created xsi:type="dcterms:W3CDTF">2014-06-17T15:52:00Z</dcterms:created>
  <dcterms:modified xsi:type="dcterms:W3CDTF">2018-05-20T01:49:41Z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